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328" r:id="rId2"/>
    <p:sldId id="339" r:id="rId3"/>
    <p:sldId id="330" r:id="rId4"/>
    <p:sldId id="332" r:id="rId5"/>
    <p:sldId id="333" r:id="rId6"/>
    <p:sldId id="334" r:id="rId7"/>
    <p:sldId id="335" r:id="rId8"/>
    <p:sldId id="336" r:id="rId9"/>
    <p:sldId id="337" r:id="rId10"/>
    <p:sldId id="341" r:id="rId11"/>
    <p:sldId id="342" r:id="rId12"/>
    <p:sldId id="343" r:id="rId13"/>
    <p:sldId id="345" r:id="rId14"/>
    <p:sldId id="344" r:id="rId15"/>
    <p:sldId id="347" r:id="rId16"/>
    <p:sldId id="348" r:id="rId17"/>
    <p:sldId id="351" r:id="rId18"/>
    <p:sldId id="350" r:id="rId19"/>
    <p:sldId id="353" r:id="rId20"/>
    <p:sldId id="352" r:id="rId21"/>
    <p:sldId id="338" r:id="rId22"/>
    <p:sldId id="354" r:id="rId23"/>
    <p:sldId id="340" r:id="rId24"/>
    <p:sldId id="355" r:id="rId25"/>
    <p:sldId id="356" r:id="rId26"/>
    <p:sldId id="357" r:id="rId27"/>
    <p:sldId id="358" r:id="rId28"/>
    <p:sldId id="359" r:id="rId29"/>
    <p:sldId id="375" r:id="rId30"/>
    <p:sldId id="376" r:id="rId31"/>
    <p:sldId id="377" r:id="rId32"/>
    <p:sldId id="379" r:id="rId33"/>
    <p:sldId id="378" r:id="rId34"/>
    <p:sldId id="360" r:id="rId35"/>
    <p:sldId id="331" r:id="rId36"/>
    <p:sldId id="361" r:id="rId37"/>
    <p:sldId id="362" r:id="rId38"/>
    <p:sldId id="363" r:id="rId39"/>
    <p:sldId id="364" r:id="rId40"/>
    <p:sldId id="366" r:id="rId41"/>
    <p:sldId id="367" r:id="rId42"/>
    <p:sldId id="368" r:id="rId43"/>
    <p:sldId id="369" r:id="rId44"/>
    <p:sldId id="370" r:id="rId45"/>
    <p:sldId id="372" r:id="rId46"/>
    <p:sldId id="373" r:id="rId47"/>
    <p:sldId id="374" r:id="rId48"/>
    <p:sldId id="371" r:id="rId49"/>
    <p:sldId id="329" r:id="rId5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a Arcuri" initials="MOU" lastIdx="1" clrIdx="0">
    <p:extLst>
      <p:ext uri="{19B8F6BF-5375-455C-9EA6-DF929625EA0E}">
        <p15:presenceInfo xmlns:p15="http://schemas.microsoft.com/office/powerpoint/2012/main" userId="Andrea Arcur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38" autoAdjust="0"/>
    <p:restoredTop sz="94618"/>
  </p:normalViewPr>
  <p:slideViewPr>
    <p:cSldViewPr snapToGrid="0" snapToObjects="1">
      <p:cViewPr varScale="1">
        <p:scale>
          <a:sx n="90" d="100"/>
          <a:sy n="90" d="100"/>
        </p:scale>
        <p:origin x="89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2.png>
</file>

<file path=ppt/media/image3.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nchor="b"/>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rPr dirty="0"/>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9021122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lvl2pPr marL="889000" indent="-444500">
              <a:spcBef>
                <a:spcPts val="1300"/>
              </a:spcBef>
              <a:buFont typeface="Arial" panose="020B0604020202020204" pitchFamily="34" charset="0"/>
              <a:buChar char="•"/>
              <a:defRPr sz="2800"/>
            </a:lvl2pPr>
            <a:lvl3pPr>
              <a:spcBef>
                <a:spcPts val="1300"/>
              </a:spcBef>
              <a:buChar char="★"/>
              <a:defRPr sz="2800"/>
            </a:lvl3pPr>
            <a:lvl4pPr>
              <a:defRPr sz="2400"/>
            </a:lvl4pPr>
            <a:lvl5pPr>
              <a:defRPr sz="2000"/>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5988" y="-1015858"/>
            <a:ext cx="12858159" cy="7350670"/>
          </a:xfrm>
        </p:spPr>
        <p:txBody>
          <a:bodyPr>
            <a:normAutofit/>
          </a:bodyPr>
          <a:lstStyle/>
          <a:p>
            <a:pPr algn="l"/>
            <a:r>
              <a:rPr lang="en-US" sz="6600" dirty="0"/>
              <a:t>PG4200: Algorithms And Data Structures</a:t>
            </a:r>
            <a:br>
              <a:rPr lang="en-US" sz="6600" dirty="0"/>
            </a:br>
            <a:br>
              <a:rPr lang="en-US" sz="6600" dirty="0"/>
            </a:br>
            <a:r>
              <a:rPr lang="en-US" sz="6600" dirty="0"/>
              <a:t>Lesson 10: </a:t>
            </a:r>
            <a:br>
              <a:rPr lang="en-US" sz="6600" dirty="0"/>
            </a:br>
            <a:r>
              <a:rPr lang="en-US" sz="6600" dirty="0"/>
              <a:t>Text Search and </a:t>
            </a:r>
            <a:br>
              <a:rPr lang="en-US" sz="6600" dirty="0"/>
            </a:br>
            <a:r>
              <a:rPr lang="en-US" sz="6600" dirty="0"/>
              <a:t>Regular Expressions</a:t>
            </a:r>
          </a:p>
        </p:txBody>
      </p:sp>
      <p:sp>
        <p:nvSpPr>
          <p:cNvPr id="5" name="Text Placeholder 4"/>
          <p:cNvSpPr>
            <a:spLocks noGrp="1"/>
          </p:cNvSpPr>
          <p:nvPr>
            <p:ph type="body" sz="quarter" idx="1"/>
          </p:nvPr>
        </p:nvSpPr>
        <p:spPr>
          <a:xfrm>
            <a:off x="2243810" y="8221850"/>
            <a:ext cx="10464800" cy="1130300"/>
          </a:xfrm>
        </p:spPr>
        <p:txBody>
          <a:bodyPr/>
          <a:lstStyle/>
          <a:p>
            <a:pPr algn="r"/>
            <a:r>
              <a:rPr lang="en-US" dirty="0"/>
              <a:t>Bogdan </a:t>
            </a:r>
            <a:r>
              <a:rPr lang="en-US" dirty="0" err="1"/>
              <a:t>Marculescu</a:t>
            </a:r>
            <a:endParaRPr lang="en-US" dirty="0"/>
          </a:p>
        </p:txBody>
      </p:sp>
    </p:spTree>
    <p:extLst>
      <p:ext uri="{BB962C8B-B14F-4D97-AF65-F5344CB8AC3E}">
        <p14:creationId xmlns:p14="http://schemas.microsoft.com/office/powerpoint/2010/main" val="193414514"/>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588" y="444500"/>
            <a:ext cx="12481508" cy="2159000"/>
          </a:xfrm>
        </p:spPr>
        <p:txBody>
          <a:bodyPr>
            <a:normAutofit/>
          </a:bodyPr>
          <a:lstStyle/>
          <a:p>
            <a:r>
              <a:rPr lang="en-US" dirty="0"/>
              <a:t>Knut-Morris-Pratt Algorithm</a:t>
            </a:r>
          </a:p>
        </p:txBody>
      </p:sp>
      <p:sp>
        <p:nvSpPr>
          <p:cNvPr id="3" name="Text Placeholder 2"/>
          <p:cNvSpPr>
            <a:spLocks noGrp="1"/>
          </p:cNvSpPr>
          <p:nvPr>
            <p:ph type="body" idx="1"/>
          </p:nvPr>
        </p:nvSpPr>
        <p:spPr>
          <a:xfrm>
            <a:off x="270588" y="2603499"/>
            <a:ext cx="12481508" cy="6904395"/>
          </a:xfrm>
        </p:spPr>
        <p:txBody>
          <a:bodyPr>
            <a:normAutofit fontScale="92500"/>
          </a:bodyPr>
          <a:lstStyle/>
          <a:p>
            <a:r>
              <a:rPr lang="en-US" dirty="0"/>
              <a:t>Look at each char in the text </a:t>
            </a:r>
            <a:r>
              <a:rPr lang="en-US" i="1" dirty="0"/>
              <a:t>only once </a:t>
            </a:r>
            <a:r>
              <a:rPr lang="en-US" dirty="0"/>
              <a:t>(and not possibly </a:t>
            </a:r>
            <a:r>
              <a:rPr lang="en-US" i="1" dirty="0"/>
              <a:t>O(N*M)</a:t>
            </a:r>
            <a:r>
              <a:rPr lang="en-US" dirty="0"/>
              <a:t> like in brute-force)</a:t>
            </a:r>
          </a:p>
          <a:p>
            <a:r>
              <a:rPr lang="en-US" dirty="0"/>
              <a:t>Keep track of which element “j” in the target we are matching</a:t>
            </a:r>
          </a:p>
          <a:p>
            <a:r>
              <a:rPr lang="en-US" dirty="0"/>
              <a:t>When there is mismatch between target[j] and text[</a:t>
            </a:r>
            <a:r>
              <a:rPr lang="en-US" dirty="0" err="1"/>
              <a:t>i</a:t>
            </a:r>
            <a:r>
              <a:rPr lang="en-US" dirty="0"/>
              <a:t>], need to update “j” before looking at next i+1</a:t>
            </a:r>
          </a:p>
          <a:p>
            <a:r>
              <a:rPr lang="en-US" dirty="0"/>
              <a:t>If what read so far would be a partial match, j&gt;0, otherwise we restart from looking at first char in target, </a:t>
            </a:r>
            <a:r>
              <a:rPr lang="en-US" dirty="0" err="1"/>
              <a:t>ie</a:t>
            </a:r>
            <a:r>
              <a:rPr lang="en-US" dirty="0"/>
              <a:t>, j=0</a:t>
            </a:r>
          </a:p>
          <a:p>
            <a:r>
              <a:rPr lang="en-US" dirty="0"/>
              <a:t>If there is a match, then j=j+1</a:t>
            </a:r>
          </a:p>
        </p:txBody>
      </p:sp>
    </p:spTree>
    <p:extLst>
      <p:ext uri="{BB962C8B-B14F-4D97-AF65-F5344CB8AC3E}">
        <p14:creationId xmlns:p14="http://schemas.microsoft.com/office/powerpoint/2010/main" val="358046557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4206" y="145920"/>
            <a:ext cx="11099800" cy="2159000"/>
          </a:xfrm>
        </p:spPr>
        <p:txBody>
          <a:bodyPr/>
          <a:lstStyle/>
          <a:p>
            <a:r>
              <a:rPr lang="en-US" dirty="0"/>
              <a:t>KMP Example</a:t>
            </a:r>
          </a:p>
        </p:txBody>
      </p:sp>
      <p:sp>
        <p:nvSpPr>
          <p:cNvPr id="3" name="Text Placeholder 2"/>
          <p:cNvSpPr>
            <a:spLocks noGrp="1"/>
          </p:cNvSpPr>
          <p:nvPr>
            <p:ph type="body" idx="1"/>
          </p:nvPr>
        </p:nvSpPr>
        <p:spPr>
          <a:xfrm>
            <a:off x="242596" y="2304920"/>
            <a:ext cx="12503020" cy="2127120"/>
          </a:xfrm>
        </p:spPr>
        <p:txBody>
          <a:bodyPr>
            <a:normAutofit fontScale="92500" lnSpcReduction="10000"/>
          </a:bodyPr>
          <a:lstStyle/>
          <a:p>
            <a:pPr>
              <a:spcBef>
                <a:spcPts val="2400"/>
              </a:spcBef>
            </a:pPr>
            <a:r>
              <a:rPr lang="en-US" dirty="0"/>
              <a:t>text=“</a:t>
            </a:r>
            <a:r>
              <a:rPr lang="en-US" i="1" dirty="0" err="1"/>
              <a:t>ababacaa</a:t>
            </a:r>
            <a:r>
              <a:rPr lang="en-US" dirty="0"/>
              <a:t>”, target=“</a:t>
            </a:r>
            <a:r>
              <a:rPr lang="en-US" i="1" dirty="0" err="1"/>
              <a:t>abac</a:t>
            </a:r>
            <a:r>
              <a:rPr lang="en-US" dirty="0"/>
              <a:t>”, N=8, M=4</a:t>
            </a:r>
          </a:p>
          <a:p>
            <a:pPr>
              <a:spcBef>
                <a:spcPts val="2400"/>
              </a:spcBef>
            </a:pPr>
            <a:r>
              <a:rPr lang="en-US" dirty="0"/>
              <a:t>At </a:t>
            </a:r>
            <a:r>
              <a:rPr lang="en-US" dirty="0" err="1"/>
              <a:t>i</a:t>
            </a:r>
            <a:r>
              <a:rPr lang="en-US" dirty="0"/>
              <a:t>=3 there is a mismatch, as (target[3]=c) != (b=text[3])</a:t>
            </a:r>
          </a:p>
          <a:p>
            <a:pPr>
              <a:spcBef>
                <a:spcPts val="2400"/>
              </a:spcBef>
            </a:pPr>
            <a:r>
              <a:rPr lang="en-US" i="1" dirty="0"/>
              <a:t>But how does KMP knows that next “j” would be a 2?</a:t>
            </a:r>
          </a:p>
        </p:txBody>
      </p:sp>
      <p:graphicFrame>
        <p:nvGraphicFramePr>
          <p:cNvPr id="4" name="Table 3"/>
          <p:cNvGraphicFramePr>
            <a:graphicFrameLocks noGrp="1"/>
          </p:cNvGraphicFramePr>
          <p:nvPr>
            <p:extLst>
              <p:ext uri="{D42A27DB-BD31-4B8C-83A1-F6EECF244321}">
                <p14:modId xmlns:p14="http://schemas.microsoft.com/office/powerpoint/2010/main" val="1024204196"/>
              </p:ext>
            </p:extLst>
          </p:nvPr>
        </p:nvGraphicFramePr>
        <p:xfrm>
          <a:off x="3656632" y="4930452"/>
          <a:ext cx="5691537" cy="4632960"/>
        </p:xfrm>
        <a:graphic>
          <a:graphicData uri="http://schemas.openxmlformats.org/drawingml/2006/table">
            <a:tbl>
              <a:tblPr firstRow="1" bandRow="1">
                <a:tableStyleId>{5940675A-B579-460E-94D1-54222C63F5DA}</a:tableStyleId>
              </a:tblPr>
              <a:tblGrid>
                <a:gridCol w="632393">
                  <a:extLst>
                    <a:ext uri="{9D8B030D-6E8A-4147-A177-3AD203B41FA5}">
                      <a16:colId xmlns:a16="http://schemas.microsoft.com/office/drawing/2014/main" val="3074741388"/>
                    </a:ext>
                  </a:extLst>
                </a:gridCol>
                <a:gridCol w="632393">
                  <a:extLst>
                    <a:ext uri="{9D8B030D-6E8A-4147-A177-3AD203B41FA5}">
                      <a16:colId xmlns:a16="http://schemas.microsoft.com/office/drawing/2014/main" val="3291294330"/>
                    </a:ext>
                  </a:extLst>
                </a:gridCol>
                <a:gridCol w="632393">
                  <a:extLst>
                    <a:ext uri="{9D8B030D-6E8A-4147-A177-3AD203B41FA5}">
                      <a16:colId xmlns:a16="http://schemas.microsoft.com/office/drawing/2014/main" val="2449873047"/>
                    </a:ext>
                  </a:extLst>
                </a:gridCol>
                <a:gridCol w="632393">
                  <a:extLst>
                    <a:ext uri="{9D8B030D-6E8A-4147-A177-3AD203B41FA5}">
                      <a16:colId xmlns:a16="http://schemas.microsoft.com/office/drawing/2014/main" val="1342379395"/>
                    </a:ext>
                  </a:extLst>
                </a:gridCol>
                <a:gridCol w="632393">
                  <a:extLst>
                    <a:ext uri="{9D8B030D-6E8A-4147-A177-3AD203B41FA5}">
                      <a16:colId xmlns:a16="http://schemas.microsoft.com/office/drawing/2014/main" val="2235243793"/>
                    </a:ext>
                  </a:extLst>
                </a:gridCol>
                <a:gridCol w="632393">
                  <a:extLst>
                    <a:ext uri="{9D8B030D-6E8A-4147-A177-3AD203B41FA5}">
                      <a16:colId xmlns:a16="http://schemas.microsoft.com/office/drawing/2014/main" val="2346815053"/>
                    </a:ext>
                  </a:extLst>
                </a:gridCol>
                <a:gridCol w="632393">
                  <a:extLst>
                    <a:ext uri="{9D8B030D-6E8A-4147-A177-3AD203B41FA5}">
                      <a16:colId xmlns:a16="http://schemas.microsoft.com/office/drawing/2014/main" val="1937363244"/>
                    </a:ext>
                  </a:extLst>
                </a:gridCol>
                <a:gridCol w="632393">
                  <a:extLst>
                    <a:ext uri="{9D8B030D-6E8A-4147-A177-3AD203B41FA5}">
                      <a16:colId xmlns:a16="http://schemas.microsoft.com/office/drawing/2014/main" val="2131676106"/>
                    </a:ext>
                  </a:extLst>
                </a:gridCol>
                <a:gridCol w="632393">
                  <a:extLst>
                    <a:ext uri="{9D8B030D-6E8A-4147-A177-3AD203B41FA5}">
                      <a16:colId xmlns:a16="http://schemas.microsoft.com/office/drawing/2014/main" val="2820348441"/>
                    </a:ext>
                  </a:extLst>
                </a:gridCol>
              </a:tblGrid>
              <a:tr h="370840">
                <a:tc>
                  <a:txBody>
                    <a:bodyPr/>
                    <a:lstStyle/>
                    <a:p>
                      <a:endParaRPr lang="en-US" sz="3200" dirty="0"/>
                    </a:p>
                  </a:txBody>
                  <a:tcPr>
                    <a:solidFill>
                      <a:schemeClr val="accent3"/>
                    </a:solidFill>
                  </a:tcPr>
                </a:tc>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extLst>
                  <a:ext uri="{0D108BD9-81ED-4DB2-BD59-A6C34878D82A}">
                    <a16:rowId xmlns:a16="http://schemas.microsoft.com/office/drawing/2014/main" val="1729245899"/>
                  </a:ext>
                </a:extLst>
              </a:tr>
              <a:tr h="370840">
                <a:tc>
                  <a:txBody>
                    <a:bodyPr/>
                    <a:lstStyle/>
                    <a:p>
                      <a:endParaRPr lang="en-US" sz="3200" dirty="0"/>
                    </a:p>
                  </a:txBody>
                  <a:tcPr>
                    <a:solidFill>
                      <a:schemeClr val="accent3"/>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j</a:t>
                      </a:r>
                    </a:p>
                  </a:txBody>
                  <a:tcPr>
                    <a:solidFill>
                      <a:schemeClr val="accent3"/>
                    </a:solidFill>
                  </a:tcPr>
                </a:tc>
                <a:tc>
                  <a:txBody>
                    <a:bodyPr/>
                    <a:lstStyle/>
                    <a:p>
                      <a:r>
                        <a:rPr lang="en-US" sz="3200" dirty="0"/>
                        <a:t>0</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068662890"/>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r>
                        <a:rPr lang="en-US" sz="3200" dirty="0"/>
                        <a:t>1</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008272191"/>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2</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268555"/>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3</a:t>
                      </a:r>
                    </a:p>
                  </a:txBody>
                  <a:tcPr>
                    <a:solidFill>
                      <a:srgbClr val="FF0000"/>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129877383"/>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2</a:t>
                      </a:r>
                    </a:p>
                  </a:txBody>
                  <a:tcPr>
                    <a:solidFill>
                      <a:schemeClr val="accent6">
                        <a:lumMod val="60000"/>
                        <a:lumOff val="40000"/>
                      </a:schemeClr>
                    </a:solidFill>
                  </a:tcPr>
                </a:tc>
                <a:tc>
                  <a:txBody>
                    <a:bodyPr/>
                    <a:lstStyle/>
                    <a:p>
                      <a:endParaRPr lang="en-US" sz="3200" dirty="0"/>
                    </a:p>
                  </a:txBody>
                  <a:tcPr>
                    <a:no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711449307"/>
                  </a:ext>
                </a:extLst>
              </a:tr>
              <a:tr h="370840">
                <a:tc>
                  <a:txBody>
                    <a:bodyPr/>
                    <a:lstStyle/>
                    <a:p>
                      <a:r>
                        <a:rPr lang="en-US" sz="3200" dirty="0"/>
                        <a:t>j</a:t>
                      </a:r>
                    </a:p>
                  </a:txBody>
                  <a:tcPr>
                    <a:solidFill>
                      <a:schemeClr val="accent3"/>
                    </a:solid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3</a:t>
                      </a:r>
                    </a:p>
                  </a:txBody>
                  <a:tcPr>
                    <a:solidFill>
                      <a:schemeClr val="accent6">
                        <a:lumMod val="60000"/>
                        <a:lumOff val="40000"/>
                      </a:schemeClr>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1899560271"/>
                  </a:ext>
                </a:extLst>
              </a:tr>
            </a:tbl>
          </a:graphicData>
        </a:graphic>
      </p:graphicFrame>
    </p:spTree>
    <p:extLst>
      <p:ext uri="{BB962C8B-B14F-4D97-AF65-F5344CB8AC3E}">
        <p14:creationId xmlns:p14="http://schemas.microsoft.com/office/powerpoint/2010/main" val="263285368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Deterministic Finite-State Automaton (DFA)</a:t>
            </a:r>
          </a:p>
        </p:txBody>
      </p:sp>
      <p:sp>
        <p:nvSpPr>
          <p:cNvPr id="4" name="Oval 3"/>
          <p:cNvSpPr/>
          <p:nvPr/>
        </p:nvSpPr>
        <p:spPr>
          <a:xfrm>
            <a:off x="1252729"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3539248"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6" name="Oval 5"/>
          <p:cNvSpPr/>
          <p:nvPr/>
        </p:nvSpPr>
        <p:spPr>
          <a:xfrm>
            <a:off x="5825767"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8112286"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398805" y="68536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10" name="Straight Arrow Connector 9"/>
          <p:cNvCxnSpPr>
            <a:stCxn id="4" idx="6"/>
            <a:endCxn id="5" idx="2"/>
          </p:cNvCxnSpPr>
          <p:nvPr/>
        </p:nvCxnSpPr>
        <p:spPr>
          <a:xfrm>
            <a:off x="2652321"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7" idx="6"/>
            <a:endCxn id="8" idx="2"/>
          </p:cNvCxnSpPr>
          <p:nvPr/>
        </p:nvCxnSpPr>
        <p:spPr>
          <a:xfrm>
            <a:off x="9511878"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1"/>
          <p:cNvCxnSpPr>
            <a:stCxn id="6" idx="6"/>
            <a:endCxn id="7" idx="2"/>
          </p:cNvCxnSpPr>
          <p:nvPr/>
        </p:nvCxnSpPr>
        <p:spPr>
          <a:xfrm>
            <a:off x="7225359"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2"/>
          <p:cNvCxnSpPr>
            <a:stCxn id="5" idx="6"/>
            <a:endCxn id="6" idx="2"/>
          </p:cNvCxnSpPr>
          <p:nvPr/>
        </p:nvCxnSpPr>
        <p:spPr>
          <a:xfrm>
            <a:off x="4938840" y="73153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4" idx="1"/>
            <a:endCxn id="4" idx="0"/>
          </p:cNvCxnSpPr>
          <p:nvPr/>
        </p:nvCxnSpPr>
        <p:spPr>
          <a:xfrm rot="5400000" flipH="1" flipV="1">
            <a:off x="1637504" y="667388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8" name="Straight Arrow Connector 19"/>
          <p:cNvCxnSpPr>
            <a:stCxn id="7" idx="4"/>
            <a:endCxn id="6" idx="4"/>
          </p:cNvCxnSpPr>
          <p:nvPr/>
        </p:nvCxnSpPr>
        <p:spPr>
          <a:xfrm rot="5400000">
            <a:off x="7668823" y="6633727"/>
            <a:ext cx="12700" cy="2286519"/>
          </a:xfrm>
          <a:prstGeom prst="curvedConnector3">
            <a:avLst>
              <a:gd name="adj1" fmla="val 5106118"/>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9" name="Straight Arrow Connector 19"/>
          <p:cNvCxnSpPr>
            <a:stCxn id="5" idx="3"/>
            <a:endCxn id="5" idx="4"/>
          </p:cNvCxnSpPr>
          <p:nvPr/>
        </p:nvCxnSpPr>
        <p:spPr>
          <a:xfrm rot="16200000" flipH="1">
            <a:off x="3924023" y="746196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8" name="Straight Arrow Connector 19"/>
          <p:cNvCxnSpPr>
            <a:stCxn id="5" idx="0"/>
            <a:endCxn id="4" idx="0"/>
          </p:cNvCxnSpPr>
          <p:nvPr/>
        </p:nvCxnSpPr>
        <p:spPr>
          <a:xfrm rot="16200000" flipV="1">
            <a:off x="3095785" y="571043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2" name="Straight Arrow Connector 19"/>
          <p:cNvCxnSpPr>
            <a:stCxn id="6" idx="0"/>
            <a:endCxn id="4" idx="0"/>
          </p:cNvCxnSpPr>
          <p:nvPr/>
        </p:nvCxnSpPr>
        <p:spPr>
          <a:xfrm rot="16200000" flipV="1">
            <a:off x="4239044" y="4567177"/>
            <a:ext cx="12700" cy="4573038"/>
          </a:xfrm>
          <a:prstGeom prst="curvedConnector3">
            <a:avLst>
              <a:gd name="adj1" fmla="val 6942858"/>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6" name="Straight Arrow Connector 19"/>
          <p:cNvCxnSpPr>
            <a:stCxn id="7" idx="0"/>
            <a:endCxn id="4" idx="0"/>
          </p:cNvCxnSpPr>
          <p:nvPr/>
        </p:nvCxnSpPr>
        <p:spPr>
          <a:xfrm rot="16200000" flipV="1">
            <a:off x="5382304" y="3423917"/>
            <a:ext cx="12700" cy="6859557"/>
          </a:xfrm>
          <a:prstGeom prst="curvedConnector3">
            <a:avLst>
              <a:gd name="adj1" fmla="val 11718362"/>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0" name="Straight Arrow Connector 19"/>
          <p:cNvCxnSpPr>
            <a:stCxn id="7" idx="4"/>
            <a:endCxn id="5" idx="4"/>
          </p:cNvCxnSpPr>
          <p:nvPr/>
        </p:nvCxnSpPr>
        <p:spPr>
          <a:xfrm rot="5400000">
            <a:off x="6525563" y="5490467"/>
            <a:ext cx="12700" cy="4573038"/>
          </a:xfrm>
          <a:prstGeom prst="curvedConnector3">
            <a:avLst>
              <a:gd name="adj1" fmla="val 870612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68" name="TextBox 67"/>
          <p:cNvSpPr txBox="1"/>
          <p:nvPr/>
        </p:nvSpPr>
        <p:spPr>
          <a:xfrm>
            <a:off x="1498158" y="5397213"/>
            <a:ext cx="115416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accent1"/>
                </a:solidFill>
                <a:effectLst/>
                <a:uFillTx/>
                <a:latin typeface="+mn-lt"/>
                <a:ea typeface="+mn-ea"/>
                <a:cs typeface="+mn-cs"/>
                <a:sym typeface="Helvetica Light"/>
              </a:rPr>
              <a:t>other</a:t>
            </a:r>
          </a:p>
        </p:txBody>
      </p:sp>
      <p:sp>
        <p:nvSpPr>
          <p:cNvPr id="69" name="TextBox 68"/>
          <p:cNvSpPr txBox="1"/>
          <p:nvPr/>
        </p:nvSpPr>
        <p:spPr>
          <a:xfrm>
            <a:off x="2845803" y="66606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0" name="TextBox 69"/>
          <p:cNvSpPr txBox="1"/>
          <p:nvPr/>
        </p:nvSpPr>
        <p:spPr>
          <a:xfrm>
            <a:off x="5136208" y="671026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71" name="TextBox 70"/>
          <p:cNvSpPr txBox="1"/>
          <p:nvPr/>
        </p:nvSpPr>
        <p:spPr>
          <a:xfrm>
            <a:off x="9706307" y="6660615"/>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72" name="TextBox 71"/>
          <p:cNvSpPr txBox="1"/>
          <p:nvPr/>
        </p:nvSpPr>
        <p:spPr>
          <a:xfrm>
            <a:off x="3460628" y="7834211"/>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3" name="TextBox 72"/>
          <p:cNvSpPr txBox="1"/>
          <p:nvPr/>
        </p:nvSpPr>
        <p:spPr>
          <a:xfrm>
            <a:off x="7422727" y="66606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4" name="TextBox 73"/>
          <p:cNvSpPr txBox="1"/>
          <p:nvPr/>
        </p:nvSpPr>
        <p:spPr>
          <a:xfrm>
            <a:off x="6298336" y="881909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76" name="Text Placeholder 2"/>
          <p:cNvSpPr>
            <a:spLocks noGrp="1"/>
          </p:cNvSpPr>
          <p:nvPr>
            <p:ph type="body" idx="1"/>
          </p:nvPr>
        </p:nvSpPr>
        <p:spPr>
          <a:xfrm>
            <a:off x="167951" y="2660725"/>
            <a:ext cx="12549673" cy="2281193"/>
          </a:xfrm>
        </p:spPr>
        <p:txBody>
          <a:bodyPr>
            <a:normAutofit fontScale="85000" lnSpcReduction="10000"/>
          </a:bodyPr>
          <a:lstStyle/>
          <a:p>
            <a:pPr>
              <a:spcBef>
                <a:spcPts val="2400"/>
              </a:spcBef>
            </a:pPr>
            <a:r>
              <a:rPr lang="en-US" dirty="0"/>
              <a:t>States with </a:t>
            </a:r>
            <a:r>
              <a:rPr lang="en-US" i="1" dirty="0"/>
              <a:t>transitions</a:t>
            </a:r>
            <a:r>
              <a:rPr lang="en-US" dirty="0"/>
              <a:t> when reading chars</a:t>
            </a:r>
          </a:p>
          <a:p>
            <a:pPr>
              <a:spcBef>
                <a:spcPts val="2400"/>
              </a:spcBef>
            </a:pPr>
            <a:r>
              <a:rPr lang="en-US" dirty="0"/>
              <a:t>Acceptance State (AS): if reached, we have a match</a:t>
            </a:r>
          </a:p>
          <a:p>
            <a:pPr>
              <a:spcBef>
                <a:spcPts val="2400"/>
              </a:spcBef>
            </a:pPr>
            <a:r>
              <a:rPr lang="en-US" dirty="0"/>
              <a:t>DFA built for target, </a:t>
            </a:r>
            <a:r>
              <a:rPr lang="en-US" dirty="0" err="1"/>
              <a:t>eg</a:t>
            </a:r>
            <a:r>
              <a:rPr lang="en-US" dirty="0"/>
              <a:t> “</a:t>
            </a:r>
            <a:r>
              <a:rPr lang="en-US" i="1" dirty="0" err="1"/>
              <a:t>abac</a:t>
            </a:r>
            <a:r>
              <a:rPr lang="en-US" dirty="0"/>
              <a:t>”, </a:t>
            </a:r>
            <a:r>
              <a:rPr lang="en-US" i="1" dirty="0"/>
              <a:t>regardless of the text to search in</a:t>
            </a:r>
          </a:p>
        </p:txBody>
      </p:sp>
      <p:sp>
        <p:nvSpPr>
          <p:cNvPr id="27" name="TextBox 26"/>
          <p:cNvSpPr txBox="1"/>
          <p:nvPr/>
        </p:nvSpPr>
        <p:spPr>
          <a:xfrm>
            <a:off x="7422726" y="7783336"/>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Tree>
    <p:extLst>
      <p:ext uri="{BB962C8B-B14F-4D97-AF65-F5344CB8AC3E}">
        <p14:creationId xmlns:p14="http://schemas.microsoft.com/office/powerpoint/2010/main" val="113282004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611" y="117137"/>
            <a:ext cx="12455611" cy="2159000"/>
          </a:xfrm>
        </p:spPr>
        <p:txBody>
          <a:bodyPr>
            <a:normAutofit fontScale="90000"/>
          </a:bodyPr>
          <a:lstStyle/>
          <a:p>
            <a:r>
              <a:rPr lang="en-US" dirty="0"/>
              <a:t>DFA: Matrix Representation</a:t>
            </a:r>
          </a:p>
        </p:txBody>
      </p:sp>
      <p:sp>
        <p:nvSpPr>
          <p:cNvPr id="3" name="Text Placeholder 2"/>
          <p:cNvSpPr>
            <a:spLocks noGrp="1"/>
          </p:cNvSpPr>
          <p:nvPr>
            <p:ph type="body" idx="1"/>
          </p:nvPr>
        </p:nvSpPr>
        <p:spPr>
          <a:xfrm>
            <a:off x="263612" y="2276137"/>
            <a:ext cx="6482980" cy="2667845"/>
          </a:xfrm>
        </p:spPr>
        <p:txBody>
          <a:bodyPr>
            <a:normAutofit fontScale="92500" lnSpcReduction="20000"/>
          </a:bodyPr>
          <a:lstStyle/>
          <a:p>
            <a:r>
              <a:rPr lang="en-US" dirty="0"/>
              <a:t>For each state (columns) we specify what happens when we read a char (rows)</a:t>
            </a:r>
          </a:p>
          <a:p>
            <a:r>
              <a:rPr lang="en-US" dirty="0" err="1"/>
              <a:t>Ie</a:t>
            </a:r>
            <a:r>
              <a:rPr lang="en-US" dirty="0"/>
              <a:t>, cells contain the transitions to next state</a:t>
            </a:r>
          </a:p>
        </p:txBody>
      </p:sp>
      <p:sp>
        <p:nvSpPr>
          <p:cNvPr id="4" name="Oval 3"/>
          <p:cNvSpPr/>
          <p:nvPr/>
        </p:nvSpPr>
        <p:spPr>
          <a:xfrm>
            <a:off x="644651" y="6768224"/>
            <a:ext cx="1399592" cy="1702316"/>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p>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5" name="Oval 4"/>
          <p:cNvSpPr/>
          <p:nvPr/>
        </p:nvSpPr>
        <p:spPr>
          <a:xfrm>
            <a:off x="2651046" y="6874160"/>
            <a:ext cx="1399592" cy="1702316"/>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p>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a:t>
            </a:r>
          </a:p>
        </p:txBody>
      </p:sp>
      <p:sp>
        <p:nvSpPr>
          <p:cNvPr id="6" name="Oval 5"/>
          <p:cNvSpPr/>
          <p:nvPr/>
        </p:nvSpPr>
        <p:spPr>
          <a:xfrm>
            <a:off x="4416093" y="6800200"/>
            <a:ext cx="1730078" cy="1702316"/>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p>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“ab”</a:t>
            </a:r>
          </a:p>
        </p:txBody>
      </p:sp>
      <p:sp>
        <p:nvSpPr>
          <p:cNvPr id="7" name="Oval 6"/>
          <p:cNvSpPr/>
          <p:nvPr/>
        </p:nvSpPr>
        <p:spPr>
          <a:xfrm>
            <a:off x="6557997" y="6831512"/>
            <a:ext cx="1838759" cy="1702316"/>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p>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“aba”</a:t>
            </a:r>
          </a:p>
        </p:txBody>
      </p:sp>
      <p:sp>
        <p:nvSpPr>
          <p:cNvPr id="8" name="Oval 7"/>
          <p:cNvSpPr/>
          <p:nvPr/>
        </p:nvSpPr>
        <p:spPr>
          <a:xfrm>
            <a:off x="9440501" y="6815855"/>
            <a:ext cx="2329863" cy="1702316"/>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p>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r>
              <a:rPr kumimoji="0" lang="en-US" b="0" i="0" u="none" strike="noStrike" cap="none" spc="0" normalizeH="0" baseline="0" dirty="0" err="1">
                <a:ln>
                  <a:noFill/>
                </a:ln>
                <a:solidFill>
                  <a:srgbClr val="FF0000"/>
                </a:solidFill>
                <a:effectLst/>
                <a:uFillTx/>
                <a:sym typeface="Helvetica Light"/>
              </a:rPr>
              <a:t>abac</a:t>
            </a:r>
            <a:r>
              <a:rPr kumimoji="0" lang="en-US" b="0" i="0" u="none" strike="noStrike" cap="none" spc="0" normalizeH="0" baseline="0" dirty="0">
                <a:ln>
                  <a:noFill/>
                </a:ln>
                <a:solidFill>
                  <a:srgbClr val="FF0000"/>
                </a:solidFill>
                <a:effectLst/>
                <a:uFillTx/>
                <a:sym typeface="Helvetica Light"/>
              </a:rPr>
              <a:t>”</a:t>
            </a:r>
          </a:p>
        </p:txBody>
      </p:sp>
      <p:cxnSp>
        <p:nvCxnSpPr>
          <p:cNvPr id="9" name="Straight Arrow Connector 8"/>
          <p:cNvCxnSpPr>
            <a:cxnSpLocks/>
          </p:cNvCxnSpPr>
          <p:nvPr/>
        </p:nvCxnSpPr>
        <p:spPr>
          <a:xfrm>
            <a:off x="2044243" y="7651358"/>
            <a:ext cx="556441"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0" name="Straight Arrow Connector 9"/>
          <p:cNvCxnSpPr>
            <a:cxnSpLocks/>
            <a:stCxn id="7" idx="6"/>
            <a:endCxn id="8" idx="2"/>
          </p:cNvCxnSpPr>
          <p:nvPr/>
        </p:nvCxnSpPr>
        <p:spPr>
          <a:xfrm flipV="1">
            <a:off x="8396756" y="7667013"/>
            <a:ext cx="1043745" cy="15657"/>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9"/>
          <p:cNvCxnSpPr>
            <a:cxnSpLocks/>
            <a:stCxn id="5" idx="0"/>
            <a:endCxn id="4" idx="0"/>
          </p:cNvCxnSpPr>
          <p:nvPr/>
        </p:nvCxnSpPr>
        <p:spPr>
          <a:xfrm rot="16200000" flipV="1">
            <a:off x="2294677" y="5817994"/>
            <a:ext cx="105936" cy="2006395"/>
          </a:xfrm>
          <a:prstGeom prst="curvedConnector3">
            <a:avLst>
              <a:gd name="adj1" fmla="val 315791"/>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4" name="Straight Arrow Connector 19"/>
          <p:cNvCxnSpPr>
            <a:cxnSpLocks/>
            <a:stCxn id="7" idx="4"/>
            <a:endCxn id="6" idx="4"/>
          </p:cNvCxnSpPr>
          <p:nvPr/>
        </p:nvCxnSpPr>
        <p:spPr>
          <a:xfrm rot="5400000" flipH="1">
            <a:off x="6363599" y="7420050"/>
            <a:ext cx="31312" cy="2196245"/>
          </a:xfrm>
          <a:prstGeom prst="curvedConnector3">
            <a:avLst>
              <a:gd name="adj1" fmla="val -730072"/>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5" name="Straight Arrow Connector 19"/>
          <p:cNvCxnSpPr>
            <a:cxnSpLocks/>
            <a:stCxn id="5" idx="5"/>
            <a:endCxn id="5" idx="3"/>
          </p:cNvCxnSpPr>
          <p:nvPr/>
        </p:nvCxnSpPr>
        <p:spPr>
          <a:xfrm rot="5400000">
            <a:off x="3350842" y="7832348"/>
            <a:ext cx="12700" cy="989660"/>
          </a:xfrm>
          <a:prstGeom prst="curvedConnector3">
            <a:avLst>
              <a:gd name="adj1" fmla="val 376297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cxnSpLocks/>
            <a:stCxn id="7" idx="0"/>
            <a:endCxn id="4" idx="0"/>
          </p:cNvCxnSpPr>
          <p:nvPr/>
        </p:nvCxnSpPr>
        <p:spPr>
          <a:xfrm rot="16200000" flipV="1">
            <a:off x="4379268" y="3733403"/>
            <a:ext cx="63288" cy="6132930"/>
          </a:xfrm>
          <a:prstGeom prst="curvedConnector3">
            <a:avLst>
              <a:gd name="adj1" fmla="val 2515565"/>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cxnSpLocks/>
            <a:stCxn id="8" idx="0"/>
            <a:endCxn id="4" idx="0"/>
          </p:cNvCxnSpPr>
          <p:nvPr/>
        </p:nvCxnSpPr>
        <p:spPr>
          <a:xfrm rot="16200000" flipV="1">
            <a:off x="5951125" y="2161547"/>
            <a:ext cx="47631" cy="9260986"/>
          </a:xfrm>
          <a:prstGeom prst="curvedConnector3">
            <a:avLst>
              <a:gd name="adj1" fmla="val 4179482"/>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cxnSpLocks/>
            <a:stCxn id="6" idx="1"/>
            <a:endCxn id="4" idx="0"/>
          </p:cNvCxnSpPr>
          <p:nvPr/>
        </p:nvCxnSpPr>
        <p:spPr>
          <a:xfrm rot="16200000" flipV="1">
            <a:off x="2866315" y="5246356"/>
            <a:ext cx="281274" cy="3325010"/>
          </a:xfrm>
          <a:prstGeom prst="curvedConnector3">
            <a:avLst>
              <a:gd name="adj1" fmla="val 287944"/>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cxnSpLocks/>
            <a:stCxn id="7" idx="5"/>
            <a:endCxn id="5" idx="5"/>
          </p:cNvCxnSpPr>
          <p:nvPr/>
        </p:nvCxnSpPr>
        <p:spPr>
          <a:xfrm rot="5400000">
            <a:off x="5965250" y="6164952"/>
            <a:ext cx="42648" cy="4281804"/>
          </a:xfrm>
          <a:prstGeom prst="curvedConnector3">
            <a:avLst>
              <a:gd name="adj1" fmla="val 252710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0" name="TextBox 19"/>
          <p:cNvSpPr txBox="1"/>
          <p:nvPr/>
        </p:nvSpPr>
        <p:spPr>
          <a:xfrm>
            <a:off x="2418983" y="5675126"/>
            <a:ext cx="115416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accent1"/>
                </a:solidFill>
                <a:effectLst/>
                <a:uFillTx/>
                <a:latin typeface="+mn-lt"/>
                <a:ea typeface="+mn-ea"/>
                <a:cs typeface="+mn-cs"/>
                <a:sym typeface="Helvetica Light"/>
              </a:rPr>
              <a:t>other</a:t>
            </a:r>
          </a:p>
        </p:txBody>
      </p:sp>
      <p:sp>
        <p:nvSpPr>
          <p:cNvPr id="21" name="TextBox 20"/>
          <p:cNvSpPr txBox="1"/>
          <p:nvPr/>
        </p:nvSpPr>
        <p:spPr>
          <a:xfrm>
            <a:off x="2195192" y="6874160"/>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2" name="TextBox 21"/>
          <p:cNvSpPr txBox="1"/>
          <p:nvPr/>
        </p:nvSpPr>
        <p:spPr>
          <a:xfrm>
            <a:off x="4124464" y="693666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23" name="TextBox 22"/>
          <p:cNvSpPr txBox="1"/>
          <p:nvPr/>
        </p:nvSpPr>
        <p:spPr>
          <a:xfrm>
            <a:off x="8518020" y="6972496"/>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24" name="TextBox 23"/>
          <p:cNvSpPr txBox="1"/>
          <p:nvPr/>
        </p:nvSpPr>
        <p:spPr>
          <a:xfrm>
            <a:off x="3177787" y="8781181"/>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5" name="TextBox 24"/>
          <p:cNvSpPr txBox="1"/>
          <p:nvPr/>
        </p:nvSpPr>
        <p:spPr>
          <a:xfrm>
            <a:off x="5159868" y="619975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6" name="TextBox 25"/>
          <p:cNvSpPr txBox="1"/>
          <p:nvPr/>
        </p:nvSpPr>
        <p:spPr>
          <a:xfrm>
            <a:off x="4239170" y="9007206"/>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graphicFrame>
        <p:nvGraphicFramePr>
          <p:cNvPr id="27" name="Table 26"/>
          <p:cNvGraphicFramePr>
            <a:graphicFrameLocks noGrp="1"/>
          </p:cNvGraphicFramePr>
          <p:nvPr>
            <p:extLst>
              <p:ext uri="{D42A27DB-BD31-4B8C-83A1-F6EECF244321}">
                <p14:modId xmlns:p14="http://schemas.microsoft.com/office/powerpoint/2010/main" val="1332167818"/>
              </p:ext>
            </p:extLst>
          </p:nvPr>
        </p:nvGraphicFramePr>
        <p:xfrm>
          <a:off x="6893621" y="22987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r>
                        <a:rPr lang="en-US" sz="2400" dirty="0"/>
                        <a:t>1</a:t>
                      </a:r>
                    </a:p>
                  </a:txBody>
                  <a:tcPr>
                    <a:solidFill>
                      <a:srgbClr val="FFFF00"/>
                    </a:solid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AS=4</a:t>
                      </a:r>
                    </a:p>
                  </a:txBody>
                  <a:tcPr>
                    <a:solidFill>
                      <a:srgbClr val="FFFF00"/>
                    </a:solid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extLst>
                  <a:ext uri="{0D108BD9-81ED-4DB2-BD59-A6C34878D82A}">
                    <a16:rowId xmlns:a16="http://schemas.microsoft.com/office/drawing/2014/main" val="10004"/>
                  </a:ext>
                </a:extLst>
              </a:tr>
            </a:tbl>
          </a:graphicData>
        </a:graphic>
      </p:graphicFrame>
      <p:sp>
        <p:nvSpPr>
          <p:cNvPr id="28" name="TextBox 27"/>
          <p:cNvSpPr txBox="1"/>
          <p:nvPr/>
        </p:nvSpPr>
        <p:spPr>
          <a:xfrm>
            <a:off x="6018699" y="872287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cxnSp>
        <p:nvCxnSpPr>
          <p:cNvPr id="57" name="Straight Arrow Connector 19">
            <a:extLst>
              <a:ext uri="{FF2B5EF4-FFF2-40B4-BE49-F238E27FC236}">
                <a16:creationId xmlns:a16="http://schemas.microsoft.com/office/drawing/2014/main" id="{B16FC577-8034-B040-AF7E-7896EAF64DAF}"/>
              </a:ext>
            </a:extLst>
          </p:cNvPr>
          <p:cNvCxnSpPr>
            <a:cxnSpLocks/>
            <a:stCxn id="4" idx="0"/>
            <a:endCxn id="4" idx="1"/>
          </p:cNvCxnSpPr>
          <p:nvPr/>
        </p:nvCxnSpPr>
        <p:spPr>
          <a:xfrm rot="16200000" flipH="1" flipV="1">
            <a:off x="972383" y="6645458"/>
            <a:ext cx="249298" cy="494830"/>
          </a:xfrm>
          <a:prstGeom prst="curvedConnector3">
            <a:avLst>
              <a:gd name="adj1" fmla="val -9169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2" name="Straight Arrow Connector 71">
            <a:extLst>
              <a:ext uri="{FF2B5EF4-FFF2-40B4-BE49-F238E27FC236}">
                <a16:creationId xmlns:a16="http://schemas.microsoft.com/office/drawing/2014/main" id="{7F805C07-CDDD-004C-8A21-D26330D161BB}"/>
              </a:ext>
            </a:extLst>
          </p:cNvPr>
          <p:cNvCxnSpPr>
            <a:cxnSpLocks/>
            <a:stCxn id="5" idx="6"/>
            <a:endCxn id="6" idx="2"/>
          </p:cNvCxnSpPr>
          <p:nvPr/>
        </p:nvCxnSpPr>
        <p:spPr>
          <a:xfrm flipV="1">
            <a:off x="4050638" y="7651358"/>
            <a:ext cx="365455" cy="7396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5" name="Straight Arrow Connector 74">
            <a:extLst>
              <a:ext uri="{FF2B5EF4-FFF2-40B4-BE49-F238E27FC236}">
                <a16:creationId xmlns:a16="http://schemas.microsoft.com/office/drawing/2014/main" id="{58E864CE-D1F4-6D45-9149-223E56C73ED6}"/>
              </a:ext>
            </a:extLst>
          </p:cNvPr>
          <p:cNvCxnSpPr>
            <a:cxnSpLocks/>
            <a:stCxn id="6" idx="6"/>
            <a:endCxn id="7" idx="2"/>
          </p:cNvCxnSpPr>
          <p:nvPr/>
        </p:nvCxnSpPr>
        <p:spPr>
          <a:xfrm>
            <a:off x="6146171" y="7651358"/>
            <a:ext cx="411826" cy="31312"/>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99613628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The Matrix</a:t>
            </a:r>
          </a:p>
        </p:txBody>
      </p:sp>
      <p:sp>
        <p:nvSpPr>
          <p:cNvPr id="3" name="Text Placeholder 2"/>
          <p:cNvSpPr>
            <a:spLocks noGrp="1"/>
          </p:cNvSpPr>
          <p:nvPr>
            <p:ph type="body" idx="1"/>
          </p:nvPr>
        </p:nvSpPr>
        <p:spPr>
          <a:xfrm>
            <a:off x="436880" y="2603500"/>
            <a:ext cx="6360160" cy="6906260"/>
          </a:xfrm>
        </p:spPr>
        <p:txBody>
          <a:bodyPr>
            <a:normAutofit lnSpcReduction="10000"/>
          </a:bodyPr>
          <a:lstStyle/>
          <a:p>
            <a:r>
              <a:rPr lang="en-US" dirty="0"/>
              <a:t>One column at a time</a:t>
            </a:r>
          </a:p>
          <a:p>
            <a:r>
              <a:rPr lang="en-US" dirty="0"/>
              <a:t>Starting from left to right</a:t>
            </a:r>
          </a:p>
          <a:p>
            <a:r>
              <a:rPr lang="en-US" dirty="0"/>
              <a:t>All 0s, but a 1 for the matching char at position j=0</a:t>
            </a:r>
          </a:p>
          <a:p>
            <a:r>
              <a:rPr lang="en-US" dirty="0" err="1"/>
              <a:t>Ie</a:t>
            </a:r>
            <a:r>
              <a:rPr lang="en-US" dirty="0"/>
              <a:t>, we stay in j=0 unless we read the only matching char “a”. As length 0, there cannot be any partial match at this point</a:t>
            </a:r>
          </a:p>
        </p:txBody>
      </p:sp>
      <p:graphicFrame>
        <p:nvGraphicFramePr>
          <p:cNvPr id="50" name="Table 49"/>
          <p:cNvGraphicFramePr>
            <a:graphicFrameLocks noGrp="1"/>
          </p:cNvGraphicFramePr>
          <p:nvPr>
            <p:extLst>
              <p:ext uri="{D42A27DB-BD31-4B8C-83A1-F6EECF244321}">
                <p14:modId xmlns:p14="http://schemas.microsoft.com/office/powerpoint/2010/main" val="1792179778"/>
              </p:ext>
            </p:extLst>
          </p:nvPr>
        </p:nvGraphicFramePr>
        <p:xfrm>
          <a:off x="6873301" y="349766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1" name="Oval 50"/>
          <p:cNvSpPr/>
          <p:nvPr/>
        </p:nvSpPr>
        <p:spPr>
          <a:xfrm>
            <a:off x="8005394" y="7385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52" name="Oval 51"/>
          <p:cNvSpPr/>
          <p:nvPr/>
        </p:nvSpPr>
        <p:spPr>
          <a:xfrm>
            <a:off x="10291913" y="738560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cxnSp>
        <p:nvCxnSpPr>
          <p:cNvPr id="53" name="Straight Arrow Connector 52"/>
          <p:cNvCxnSpPr>
            <a:stCxn id="55" idx="6"/>
          </p:cNvCxnSpPr>
          <p:nvPr/>
        </p:nvCxnSpPr>
        <p:spPr>
          <a:xfrm>
            <a:off x="9404986" y="784725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4" name="Straight Arrow Connector 19"/>
          <p:cNvCxnSpPr>
            <a:stCxn id="55" idx="1"/>
            <a:endCxn id="55" idx="0"/>
          </p:cNvCxnSpPr>
          <p:nvPr/>
        </p:nvCxnSpPr>
        <p:spPr>
          <a:xfrm rot="5400000" flipH="1" flipV="1">
            <a:off x="8390169" y="7205801"/>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55" name="TextBox 54"/>
          <p:cNvSpPr txBox="1"/>
          <p:nvPr/>
        </p:nvSpPr>
        <p:spPr>
          <a:xfrm>
            <a:off x="9598468" y="719252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346409537"/>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a:t>
            </a:r>
          </a:p>
        </p:txBody>
      </p:sp>
      <p:sp>
        <p:nvSpPr>
          <p:cNvPr id="3" name="Text Placeholder 2"/>
          <p:cNvSpPr>
            <a:spLocks noGrp="1"/>
          </p:cNvSpPr>
          <p:nvPr>
            <p:ph type="body" idx="1"/>
          </p:nvPr>
        </p:nvSpPr>
        <p:spPr>
          <a:xfrm>
            <a:off x="182880" y="2603500"/>
            <a:ext cx="6614160" cy="6794500"/>
          </a:xfrm>
        </p:spPr>
        <p:txBody>
          <a:bodyPr>
            <a:normAutofit fontScale="92500" lnSpcReduction="10000"/>
          </a:bodyPr>
          <a:lstStyle/>
          <a:p>
            <a:r>
              <a:rPr lang="en-US" dirty="0"/>
              <a:t>We keep a counter x, initialized to 0</a:t>
            </a:r>
          </a:p>
          <a:p>
            <a:r>
              <a:rPr lang="en-US" dirty="0"/>
              <a:t>x represents the “restart” index for j when there is a mismatch based on current partial match</a:t>
            </a:r>
          </a:p>
          <a:p>
            <a:r>
              <a:rPr lang="en-US" dirty="0"/>
              <a:t>So, we need to re-evaluate the current char as it was a restart (to check partial matches), </a:t>
            </a:r>
            <a:r>
              <a:rPr lang="en-US" dirty="0" err="1"/>
              <a:t>ie</a:t>
            </a:r>
            <a:r>
              <a:rPr lang="en-US" dirty="0"/>
              <a:t> a partial match starting at a smaller j</a:t>
            </a:r>
          </a:p>
          <a:p>
            <a:r>
              <a:rPr lang="en-US" dirty="0"/>
              <a:t>So, m[c][j]=m[c][x]</a:t>
            </a:r>
          </a:p>
        </p:txBody>
      </p:sp>
      <p:graphicFrame>
        <p:nvGraphicFramePr>
          <p:cNvPr id="50" name="Table 49"/>
          <p:cNvGraphicFramePr>
            <a:graphicFrameLocks noGrp="1"/>
          </p:cNvGraphicFramePr>
          <p:nvPr>
            <p:extLst>
              <p:ext uri="{D42A27DB-BD31-4B8C-83A1-F6EECF244321}">
                <p14:modId xmlns:p14="http://schemas.microsoft.com/office/powerpoint/2010/main" val="10158328"/>
              </p:ext>
            </p:extLst>
          </p:nvPr>
        </p:nvGraphicFramePr>
        <p:xfrm>
          <a:off x="6913941" y="272550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no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4" name="TextBox 3"/>
          <p:cNvSpPr txBox="1"/>
          <p:nvPr/>
        </p:nvSpPr>
        <p:spPr>
          <a:xfrm>
            <a:off x="8280202" y="5344160"/>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16890" y="5344160"/>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Oval 6"/>
          <p:cNvSpPr/>
          <p:nvPr/>
        </p:nvSpPr>
        <p:spPr>
          <a:xfrm>
            <a:off x="8017298" y="73108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303817" y="731089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cxnSp>
        <p:nvCxnSpPr>
          <p:cNvPr id="9" name="Straight Arrow Connector 8"/>
          <p:cNvCxnSpPr>
            <a:stCxn id="9" idx="6"/>
            <a:endCxn id="10" idx="2"/>
          </p:cNvCxnSpPr>
          <p:nvPr/>
        </p:nvCxnSpPr>
        <p:spPr>
          <a:xfrm>
            <a:off x="9416890" y="777254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0" name="Straight Arrow Connector 19"/>
          <p:cNvCxnSpPr>
            <a:stCxn id="9" idx="1"/>
            <a:endCxn id="9" idx="0"/>
          </p:cNvCxnSpPr>
          <p:nvPr/>
        </p:nvCxnSpPr>
        <p:spPr>
          <a:xfrm rot="5400000" flipH="1" flipV="1">
            <a:off x="8402073" y="713108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9"/>
          <p:cNvCxnSpPr>
            <a:stCxn id="10" idx="3"/>
            <a:endCxn id="10" idx="4"/>
          </p:cNvCxnSpPr>
          <p:nvPr/>
        </p:nvCxnSpPr>
        <p:spPr>
          <a:xfrm rot="16200000" flipH="1">
            <a:off x="10688592" y="791916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9"/>
          <p:cNvCxnSpPr>
            <a:stCxn id="10" idx="0"/>
            <a:endCxn id="9" idx="0"/>
          </p:cNvCxnSpPr>
          <p:nvPr/>
        </p:nvCxnSpPr>
        <p:spPr>
          <a:xfrm rot="16200000" flipV="1">
            <a:off x="9860354" y="616763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TextBox 12"/>
          <p:cNvSpPr txBox="1"/>
          <p:nvPr/>
        </p:nvSpPr>
        <p:spPr>
          <a:xfrm>
            <a:off x="9610372" y="711781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24" name="TextBox 23"/>
          <p:cNvSpPr txBox="1"/>
          <p:nvPr/>
        </p:nvSpPr>
        <p:spPr>
          <a:xfrm>
            <a:off x="10149710" y="824053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15569781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 Cont. 1</a:t>
            </a:r>
          </a:p>
        </p:txBody>
      </p:sp>
      <p:sp>
        <p:nvSpPr>
          <p:cNvPr id="3" name="Text Placeholder 2"/>
          <p:cNvSpPr>
            <a:spLocks noGrp="1"/>
          </p:cNvSpPr>
          <p:nvPr>
            <p:ph type="body" idx="1"/>
          </p:nvPr>
        </p:nvSpPr>
        <p:spPr>
          <a:xfrm>
            <a:off x="182880" y="2603500"/>
            <a:ext cx="6573520" cy="6936740"/>
          </a:xfrm>
        </p:spPr>
        <p:txBody>
          <a:bodyPr>
            <a:normAutofit lnSpcReduction="10000"/>
          </a:bodyPr>
          <a:lstStyle/>
          <a:p>
            <a:r>
              <a:rPr lang="en-US" dirty="0"/>
              <a:t>When we have a mismatch for “a”, that is a partial match for j=0, </a:t>
            </a:r>
          </a:p>
          <a:p>
            <a:r>
              <a:rPr lang="en-US" dirty="0"/>
              <a:t>So, m[“a”][1]=m[“a”][x=0]</a:t>
            </a:r>
          </a:p>
          <a:p>
            <a:r>
              <a:rPr lang="en-US" dirty="0"/>
              <a:t>Then, we need to update the match transition, which goes forward on next state </a:t>
            </a:r>
          </a:p>
          <a:p>
            <a:r>
              <a:rPr lang="en-US" dirty="0" err="1"/>
              <a:t>Ie</a:t>
            </a:r>
            <a:r>
              <a:rPr lang="en-US" dirty="0"/>
              <a:t>, m[match][j] = j + 1 , which in this case is m[“b”][1]=1+1</a:t>
            </a:r>
          </a:p>
        </p:txBody>
      </p:sp>
      <p:graphicFrame>
        <p:nvGraphicFramePr>
          <p:cNvPr id="50" name="Table 49"/>
          <p:cNvGraphicFramePr>
            <a:graphicFrameLocks noGrp="1"/>
          </p:cNvGraphicFramePr>
          <p:nvPr>
            <p:extLst>
              <p:ext uri="{D42A27DB-BD31-4B8C-83A1-F6EECF244321}">
                <p14:modId xmlns:p14="http://schemas.microsoft.com/office/powerpoint/2010/main" val="856437085"/>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0522"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37210"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Oval 6"/>
          <p:cNvSpPr/>
          <p:nvPr/>
        </p:nvSpPr>
        <p:spPr>
          <a:xfrm>
            <a:off x="6934261"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j=0</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9220780"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11507299" y="7371856"/>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cxnSp>
        <p:nvCxnSpPr>
          <p:cNvPr id="10" name="Straight Arrow Connector 9"/>
          <p:cNvCxnSpPr>
            <a:stCxn id="9" idx="6"/>
            <a:endCxn id="10" idx="2"/>
          </p:cNvCxnSpPr>
          <p:nvPr/>
        </p:nvCxnSpPr>
        <p:spPr>
          <a:xfrm>
            <a:off x="8333853" y="783350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1" name="Straight Arrow Connector 10"/>
          <p:cNvCxnSpPr>
            <a:stCxn id="10" idx="6"/>
            <a:endCxn id="11" idx="2"/>
          </p:cNvCxnSpPr>
          <p:nvPr/>
        </p:nvCxnSpPr>
        <p:spPr>
          <a:xfrm>
            <a:off x="10620372" y="7833501"/>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2" name="Straight Arrow Connector 19"/>
          <p:cNvCxnSpPr>
            <a:stCxn id="9" idx="1"/>
            <a:endCxn id="9" idx="0"/>
          </p:cNvCxnSpPr>
          <p:nvPr/>
        </p:nvCxnSpPr>
        <p:spPr>
          <a:xfrm rot="5400000" flipH="1" flipV="1">
            <a:off x="7319036" y="7192048"/>
            <a:ext cx="135213" cy="494830"/>
          </a:xfrm>
          <a:prstGeom prst="curvedConnector3">
            <a:avLst>
              <a:gd name="adj1" fmla="val 676207"/>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3" name="Straight Arrow Connector 19"/>
          <p:cNvCxnSpPr>
            <a:stCxn id="10" idx="3"/>
            <a:endCxn id="10" idx="4"/>
          </p:cNvCxnSpPr>
          <p:nvPr/>
        </p:nvCxnSpPr>
        <p:spPr>
          <a:xfrm rot="16200000" flipH="1">
            <a:off x="9605555" y="7980124"/>
            <a:ext cx="135213" cy="494830"/>
          </a:xfrm>
          <a:prstGeom prst="curvedConnector3">
            <a:avLst>
              <a:gd name="adj1" fmla="val 51059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4" name="Straight Arrow Connector 19"/>
          <p:cNvCxnSpPr>
            <a:stCxn id="10" idx="0"/>
            <a:endCxn id="9" idx="0"/>
          </p:cNvCxnSpPr>
          <p:nvPr/>
        </p:nvCxnSpPr>
        <p:spPr>
          <a:xfrm rot="16200000" flipV="1">
            <a:off x="8777317" y="6228596"/>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5" name="TextBox 14"/>
          <p:cNvSpPr txBox="1"/>
          <p:nvPr/>
        </p:nvSpPr>
        <p:spPr>
          <a:xfrm>
            <a:off x="8527335" y="7178775"/>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
        <p:nvSpPr>
          <p:cNvPr id="16" name="TextBox 15"/>
          <p:cNvSpPr txBox="1"/>
          <p:nvPr/>
        </p:nvSpPr>
        <p:spPr>
          <a:xfrm>
            <a:off x="10817740" y="7228424"/>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17" name="TextBox 16"/>
          <p:cNvSpPr txBox="1"/>
          <p:nvPr/>
        </p:nvSpPr>
        <p:spPr>
          <a:xfrm>
            <a:off x="9078137" y="8301497"/>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spTree>
    <p:extLst>
      <p:ext uri="{BB962C8B-B14F-4D97-AF65-F5344CB8AC3E}">
        <p14:creationId xmlns:p14="http://schemas.microsoft.com/office/powerpoint/2010/main" val="148856626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Step, Cont. 2</a:t>
            </a:r>
          </a:p>
        </p:txBody>
      </p:sp>
      <p:sp>
        <p:nvSpPr>
          <p:cNvPr id="3" name="Text Placeholder 2"/>
          <p:cNvSpPr>
            <a:spLocks noGrp="1"/>
          </p:cNvSpPr>
          <p:nvPr>
            <p:ph type="body" idx="1"/>
          </p:nvPr>
        </p:nvSpPr>
        <p:spPr>
          <a:xfrm>
            <a:off x="182880" y="2603500"/>
            <a:ext cx="6339840" cy="7018020"/>
          </a:xfrm>
        </p:spPr>
        <p:txBody>
          <a:bodyPr>
            <a:normAutofit fontScale="92500" lnSpcReduction="10000"/>
          </a:bodyPr>
          <a:lstStyle/>
          <a:p>
            <a:r>
              <a:rPr lang="en-US" dirty="0"/>
              <a:t>Matrix is updated for j=1</a:t>
            </a:r>
          </a:p>
          <a:p>
            <a:r>
              <a:rPr lang="en-US" dirty="0"/>
              <a:t>But need to update the restart counter x</a:t>
            </a:r>
          </a:p>
          <a:p>
            <a:r>
              <a:rPr lang="en-US" dirty="0"/>
              <a:t>x = m[t[j]][x] , </a:t>
            </a:r>
            <a:r>
              <a:rPr lang="en-US" dirty="0" err="1"/>
              <a:t>ie</a:t>
            </a:r>
            <a:r>
              <a:rPr lang="en-US" dirty="0"/>
              <a:t> in our case m[“b”][0] = 0</a:t>
            </a:r>
          </a:p>
          <a:p>
            <a:r>
              <a:rPr lang="en-US" dirty="0"/>
              <a:t>This means that reading a “b” in the current partial match (which is empty x=0) would not be a valid continuation for that partial match, which so stays empty at x=0</a:t>
            </a:r>
          </a:p>
        </p:txBody>
      </p:sp>
      <p:graphicFrame>
        <p:nvGraphicFramePr>
          <p:cNvPr id="50" name="Table 49"/>
          <p:cNvGraphicFramePr>
            <a:graphicFrameLocks noGrp="1"/>
          </p:cNvGraphicFramePr>
          <p:nvPr>
            <p:extLst>
              <p:ext uri="{D42A27DB-BD31-4B8C-83A1-F6EECF244321}">
                <p14:modId xmlns:p14="http://schemas.microsoft.com/office/powerpoint/2010/main" val="856437085"/>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88768"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525456"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97793" y="5572403"/>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Tree>
    <p:extLst>
      <p:ext uri="{BB962C8B-B14F-4D97-AF65-F5344CB8AC3E}">
        <p14:creationId xmlns:p14="http://schemas.microsoft.com/office/powerpoint/2010/main" val="112785771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Third Step</a:t>
            </a:r>
          </a:p>
        </p:txBody>
      </p:sp>
      <p:sp>
        <p:nvSpPr>
          <p:cNvPr id="3" name="Text Placeholder 2"/>
          <p:cNvSpPr>
            <a:spLocks noGrp="1"/>
          </p:cNvSpPr>
          <p:nvPr>
            <p:ph type="body" idx="1"/>
          </p:nvPr>
        </p:nvSpPr>
        <p:spPr>
          <a:xfrm>
            <a:off x="182879" y="2603500"/>
            <a:ext cx="6716761" cy="6936740"/>
          </a:xfrm>
        </p:spPr>
        <p:txBody>
          <a:bodyPr>
            <a:normAutofit fontScale="77500" lnSpcReduction="20000"/>
          </a:bodyPr>
          <a:lstStyle/>
          <a:p>
            <a:pPr>
              <a:spcBef>
                <a:spcPts val="2400"/>
              </a:spcBef>
            </a:pPr>
            <a:r>
              <a:rPr lang="en-US" dirty="0"/>
              <a:t>Like 2</a:t>
            </a:r>
            <a:r>
              <a:rPr lang="en-US" baseline="30000" dirty="0"/>
              <a:t>nd</a:t>
            </a:r>
            <a:r>
              <a:rPr lang="en-US" dirty="0"/>
              <a:t> (and all following), using same rules</a:t>
            </a:r>
          </a:p>
          <a:p>
            <a:pPr>
              <a:spcBef>
                <a:spcPts val="2400"/>
              </a:spcBef>
            </a:pPr>
            <a:r>
              <a:rPr lang="en-US" dirty="0"/>
              <a:t>m[”a”][2] gets first a 1 due to m[“a”][2]=m[“a”][x] (to handle mismatch), but then a 3 due to m[match][j] = j + 1, as “a” is actually the matching at j=2</a:t>
            </a:r>
          </a:p>
          <a:p>
            <a:pPr>
              <a:spcBef>
                <a:spcPts val="2400"/>
              </a:spcBef>
            </a:pPr>
            <a:r>
              <a:rPr lang="en-US" dirty="0"/>
              <a:t>x = m[t[j]][x] , so it gets updated, as m[“a”][0] = 1</a:t>
            </a:r>
          </a:p>
          <a:p>
            <a:pPr>
              <a:spcBef>
                <a:spcPts val="2400"/>
              </a:spcBef>
            </a:pPr>
            <a:r>
              <a:rPr lang="en-US" dirty="0" err="1"/>
              <a:t>Ie</a:t>
            </a:r>
            <a:r>
              <a:rPr lang="en-US" dirty="0"/>
              <a:t>, an “a” at position 2 is also a match for starting a new partial match from 0</a:t>
            </a:r>
          </a:p>
          <a:p>
            <a:pPr>
              <a:spcBef>
                <a:spcPts val="2400"/>
              </a:spcBef>
            </a:pPr>
            <a:r>
              <a:rPr lang="en-US" dirty="0"/>
              <a:t>So, when looking at next char, we are either continuing match of 4</a:t>
            </a:r>
            <a:r>
              <a:rPr lang="en-US" baseline="30000" dirty="0"/>
              <a:t>th</a:t>
            </a:r>
            <a:r>
              <a:rPr lang="en-US" dirty="0"/>
              <a:t> char, or a partial match on the 2nd</a:t>
            </a:r>
          </a:p>
        </p:txBody>
      </p:sp>
      <p:graphicFrame>
        <p:nvGraphicFramePr>
          <p:cNvPr id="50" name="Table 49"/>
          <p:cNvGraphicFramePr>
            <a:graphicFrameLocks noGrp="1"/>
          </p:cNvGraphicFramePr>
          <p:nvPr>
            <p:extLst>
              <p:ext uri="{D42A27DB-BD31-4B8C-83A1-F6EECF244321}">
                <p14:modId xmlns:p14="http://schemas.microsoft.com/office/powerpoint/2010/main" val="2042244058"/>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endParaRPr lang="en-US" sz="2400" dirty="0"/>
                    </a:p>
                  </a:txBody>
                  <a:tcPr>
                    <a:no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endParaRPr lang="en-US" sz="2400" dirty="0"/>
                    </a:p>
                  </a:txBody>
                  <a:tcPr>
                    <a:no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7488"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44176"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16513"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
        <p:nvSpPr>
          <p:cNvPr id="8" name="TextBox 7"/>
          <p:cNvSpPr txBox="1"/>
          <p:nvPr/>
        </p:nvSpPr>
        <p:spPr>
          <a:xfrm>
            <a:off x="11675574"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x=1</a:t>
            </a:r>
          </a:p>
        </p:txBody>
      </p:sp>
      <p:sp>
        <p:nvSpPr>
          <p:cNvPr id="9" name="Oval 8"/>
          <p:cNvSpPr/>
          <p:nvPr/>
        </p:nvSpPr>
        <p:spPr>
          <a:xfrm>
            <a:off x="8738029" y="730432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024548" y="7304329"/>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cxnSp>
        <p:nvCxnSpPr>
          <p:cNvPr id="11" name="Straight Arrow Connector 10"/>
          <p:cNvCxnSpPr/>
          <p:nvPr/>
        </p:nvCxnSpPr>
        <p:spPr>
          <a:xfrm>
            <a:off x="10137621" y="7765974"/>
            <a:ext cx="886927" cy="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13" name="TextBox 12"/>
          <p:cNvSpPr txBox="1"/>
          <p:nvPr/>
        </p:nvSpPr>
        <p:spPr>
          <a:xfrm>
            <a:off x="10334989" y="7111248"/>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a</a:t>
            </a:r>
          </a:p>
        </p:txBody>
      </p:sp>
      <p:cxnSp>
        <p:nvCxnSpPr>
          <p:cNvPr id="23" name="Straight Arrow Connector 19"/>
          <p:cNvCxnSpPr/>
          <p:nvPr/>
        </p:nvCxnSpPr>
        <p:spPr>
          <a:xfrm rot="16200000" flipV="1">
            <a:off x="8301137" y="6167419"/>
            <a:ext cx="12700" cy="2286519"/>
          </a:xfrm>
          <a:prstGeom prst="curvedConnector3">
            <a:avLst>
              <a:gd name="adj1" fmla="val 3342843"/>
            </a:avLst>
          </a:prstGeom>
          <a:noFill/>
          <a:ln w="63500" cap="flat">
            <a:solidFill>
              <a:schemeClr val="accent1"/>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13965133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Fourth Step</a:t>
            </a:r>
          </a:p>
        </p:txBody>
      </p:sp>
      <p:sp>
        <p:nvSpPr>
          <p:cNvPr id="3" name="Text Placeholder 2"/>
          <p:cNvSpPr>
            <a:spLocks noGrp="1"/>
          </p:cNvSpPr>
          <p:nvPr>
            <p:ph type="body" idx="1"/>
          </p:nvPr>
        </p:nvSpPr>
        <p:spPr>
          <a:xfrm>
            <a:off x="182879" y="2603500"/>
            <a:ext cx="6716761" cy="6936740"/>
          </a:xfrm>
        </p:spPr>
        <p:txBody>
          <a:bodyPr>
            <a:normAutofit lnSpcReduction="10000"/>
          </a:bodyPr>
          <a:lstStyle/>
          <a:p>
            <a:pPr>
              <a:spcBef>
                <a:spcPts val="2400"/>
              </a:spcBef>
            </a:pPr>
            <a:r>
              <a:rPr lang="en-US" dirty="0"/>
              <a:t>Due to x=1, the values from column j=1 are copied over</a:t>
            </a:r>
          </a:p>
          <a:p>
            <a:pPr>
              <a:spcBef>
                <a:spcPts val="2400"/>
              </a:spcBef>
            </a:pPr>
            <a:r>
              <a:rPr lang="en-US" dirty="0"/>
              <a:t>As “c” is the matching char, it gets the transition to j=j+1, which is the acceptance state</a:t>
            </a:r>
          </a:p>
          <a:p>
            <a:pPr>
              <a:spcBef>
                <a:spcPts val="2400"/>
              </a:spcBef>
            </a:pPr>
            <a:r>
              <a:rPr lang="en-US" dirty="0"/>
              <a:t>“b” would be match for partial “ab..” (as previous in j=2 was an “a”)</a:t>
            </a:r>
          </a:p>
          <a:p>
            <a:pPr>
              <a:spcBef>
                <a:spcPts val="2400"/>
              </a:spcBef>
            </a:pPr>
            <a:r>
              <a:rPr lang="en-US" dirty="0"/>
              <a:t>“a” would always be match for “a</a:t>
            </a:r>
            <a:r>
              <a:rPr lang="mr-IN" dirty="0"/>
              <a:t>…</a:t>
            </a:r>
            <a:r>
              <a:rPr lang="en-US" dirty="0"/>
              <a:t>” (</a:t>
            </a:r>
            <a:r>
              <a:rPr lang="en-US" dirty="0" err="1"/>
              <a:t>ie</a:t>
            </a:r>
            <a:r>
              <a:rPr lang="en-US" dirty="0"/>
              <a:t>, a new starting at j=0)</a:t>
            </a:r>
          </a:p>
        </p:txBody>
      </p:sp>
      <p:graphicFrame>
        <p:nvGraphicFramePr>
          <p:cNvPr id="50" name="Table 49"/>
          <p:cNvGraphicFramePr>
            <a:graphicFrameLocks noGrp="1"/>
          </p:cNvGraphicFramePr>
          <p:nvPr>
            <p:extLst>
              <p:ext uri="{D42A27DB-BD31-4B8C-83A1-F6EECF244321}">
                <p14:modId xmlns:p14="http://schemas.microsoft.com/office/powerpoint/2010/main" val="1212053362"/>
              </p:ext>
            </p:extLst>
          </p:nvPr>
        </p:nvGraphicFramePr>
        <p:xfrm>
          <a:off x="6934261" y="3009988"/>
          <a:ext cx="5900375" cy="2562415"/>
        </p:xfrm>
        <a:graphic>
          <a:graphicData uri="http://schemas.openxmlformats.org/drawingml/2006/table">
            <a:tbl>
              <a:tblPr firstRow="1" bandRow="1">
                <a:tableStyleId>{5940675A-B579-460E-94D1-54222C63F5DA}</a:tableStyleId>
              </a:tblPr>
              <a:tblGrid>
                <a:gridCol w="1180075">
                  <a:extLst>
                    <a:ext uri="{9D8B030D-6E8A-4147-A177-3AD203B41FA5}">
                      <a16:colId xmlns:a16="http://schemas.microsoft.com/office/drawing/2014/main" val="20000"/>
                    </a:ext>
                  </a:extLst>
                </a:gridCol>
                <a:gridCol w="1180075">
                  <a:extLst>
                    <a:ext uri="{9D8B030D-6E8A-4147-A177-3AD203B41FA5}">
                      <a16:colId xmlns:a16="http://schemas.microsoft.com/office/drawing/2014/main" val="20001"/>
                    </a:ext>
                  </a:extLst>
                </a:gridCol>
                <a:gridCol w="1180075">
                  <a:extLst>
                    <a:ext uri="{9D8B030D-6E8A-4147-A177-3AD203B41FA5}">
                      <a16:colId xmlns:a16="http://schemas.microsoft.com/office/drawing/2014/main" val="20002"/>
                    </a:ext>
                  </a:extLst>
                </a:gridCol>
                <a:gridCol w="1180075">
                  <a:extLst>
                    <a:ext uri="{9D8B030D-6E8A-4147-A177-3AD203B41FA5}">
                      <a16:colId xmlns:a16="http://schemas.microsoft.com/office/drawing/2014/main" val="20003"/>
                    </a:ext>
                  </a:extLst>
                </a:gridCol>
                <a:gridCol w="1180075">
                  <a:extLst>
                    <a:ext uri="{9D8B030D-6E8A-4147-A177-3AD203B41FA5}">
                      <a16:colId xmlns:a16="http://schemas.microsoft.com/office/drawing/2014/main" val="20004"/>
                    </a:ext>
                  </a:extLst>
                </a:gridCol>
              </a:tblGrid>
              <a:tr h="512483">
                <a:tc>
                  <a:txBody>
                    <a:bodyPr/>
                    <a:lstStyle/>
                    <a:p>
                      <a:r>
                        <a:rPr lang="en-US" sz="2400" dirty="0"/>
                        <a:t>“</a:t>
                      </a:r>
                      <a:r>
                        <a:rPr lang="en-US" sz="2400" dirty="0" err="1"/>
                        <a:t>abac</a:t>
                      </a:r>
                      <a:r>
                        <a:rPr lang="en-US" sz="2400" dirty="0"/>
                        <a:t>”</a:t>
                      </a:r>
                    </a:p>
                  </a:txBody>
                  <a:tcPr/>
                </a:tc>
                <a:tc>
                  <a:txBody>
                    <a:bodyPr/>
                    <a:lstStyle/>
                    <a:p>
                      <a:r>
                        <a:rPr lang="en-US" sz="2400" dirty="0"/>
                        <a:t>j=0</a:t>
                      </a:r>
                    </a:p>
                  </a:txBody>
                  <a:tcPr>
                    <a:solidFill>
                      <a:schemeClr val="accent3"/>
                    </a:solidFill>
                  </a:tcPr>
                </a:tc>
                <a:tc>
                  <a:txBody>
                    <a:bodyPr/>
                    <a:lstStyle/>
                    <a:p>
                      <a:r>
                        <a:rPr lang="en-US" sz="2400" dirty="0"/>
                        <a:t>j=1</a:t>
                      </a:r>
                    </a:p>
                  </a:txBody>
                  <a:tcPr>
                    <a:solidFill>
                      <a:schemeClr val="accent3"/>
                    </a:solidFill>
                  </a:tcPr>
                </a:tc>
                <a:tc>
                  <a:txBody>
                    <a:bodyPr/>
                    <a:lstStyle/>
                    <a:p>
                      <a:r>
                        <a:rPr lang="en-US" sz="2400" dirty="0"/>
                        <a:t>j=2</a:t>
                      </a:r>
                    </a:p>
                  </a:txBody>
                  <a:tcPr>
                    <a:solidFill>
                      <a:schemeClr val="accent3"/>
                    </a:solidFill>
                  </a:tcPr>
                </a:tc>
                <a:tc>
                  <a:txBody>
                    <a:bodyPr/>
                    <a:lstStyle/>
                    <a:p>
                      <a:r>
                        <a:rPr lang="en-US" sz="2400" dirty="0"/>
                        <a:t>j=3</a:t>
                      </a:r>
                    </a:p>
                  </a:txBody>
                  <a:tcPr>
                    <a:solidFill>
                      <a:schemeClr val="accent3"/>
                    </a:solidFill>
                  </a:tcPr>
                </a:tc>
                <a:extLst>
                  <a:ext uri="{0D108BD9-81ED-4DB2-BD59-A6C34878D82A}">
                    <a16:rowId xmlns:a16="http://schemas.microsoft.com/office/drawing/2014/main" val="10000"/>
                  </a:ext>
                </a:extLst>
              </a:tr>
              <a:tr h="512483">
                <a:tc>
                  <a:txBody>
                    <a:bodyPr/>
                    <a:lstStyle/>
                    <a:p>
                      <a:r>
                        <a:rPr lang="en-US" sz="2400" dirty="0"/>
                        <a:t>a</a:t>
                      </a:r>
                    </a:p>
                  </a:txBody>
                  <a:tcPr>
                    <a:solidFill>
                      <a:schemeClr val="accent1">
                        <a:lumMod val="20000"/>
                        <a:lumOff val="80000"/>
                      </a:schemeClr>
                    </a:solidFill>
                  </a:tcPr>
                </a:tc>
                <a:tc>
                  <a:txBody>
                    <a:bodyPr/>
                    <a:lstStyle/>
                    <a:p>
                      <a:r>
                        <a:rPr lang="en-US" sz="2400" dirty="0"/>
                        <a:t>1</a:t>
                      </a:r>
                    </a:p>
                  </a:txBody>
                  <a:tcPr>
                    <a:solidFill>
                      <a:srgbClr val="FFFF00"/>
                    </a:solidFill>
                  </a:tcPr>
                </a:tc>
                <a:tc>
                  <a:txBody>
                    <a:bodyPr/>
                    <a:lstStyle/>
                    <a:p>
                      <a:r>
                        <a:rPr lang="en-US" sz="2400" dirty="0"/>
                        <a:t>1</a:t>
                      </a:r>
                    </a:p>
                  </a:txBody>
                  <a:tcPr>
                    <a:solidFill>
                      <a:srgbClr val="FFFF00"/>
                    </a:solidFill>
                  </a:tcPr>
                </a:tc>
                <a:tc>
                  <a:txBody>
                    <a:bodyPr/>
                    <a:lstStyle/>
                    <a:p>
                      <a:r>
                        <a:rPr lang="en-US" sz="2400" dirty="0"/>
                        <a:t>3</a:t>
                      </a:r>
                    </a:p>
                  </a:txBody>
                  <a:tcPr>
                    <a:solidFill>
                      <a:srgbClr val="FFFF00"/>
                    </a:solidFill>
                  </a:tcPr>
                </a:tc>
                <a:tc>
                  <a:txBody>
                    <a:bodyPr/>
                    <a:lstStyle/>
                    <a:p>
                      <a:r>
                        <a:rPr lang="en-US" sz="2400" dirty="0"/>
                        <a:t>1</a:t>
                      </a:r>
                    </a:p>
                  </a:txBody>
                  <a:tcPr>
                    <a:solidFill>
                      <a:srgbClr val="FFFF00"/>
                    </a:solidFill>
                  </a:tcPr>
                </a:tc>
                <a:extLst>
                  <a:ext uri="{0D108BD9-81ED-4DB2-BD59-A6C34878D82A}">
                    <a16:rowId xmlns:a16="http://schemas.microsoft.com/office/drawing/2014/main" val="10001"/>
                  </a:ext>
                </a:extLst>
              </a:tr>
              <a:tr h="512483">
                <a:tc>
                  <a:txBody>
                    <a:bodyPr/>
                    <a:lstStyle/>
                    <a:p>
                      <a:r>
                        <a:rPr lang="en-US" sz="2400" dirty="0"/>
                        <a:t>b</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tc>
                  <a:txBody>
                    <a:bodyPr/>
                    <a:lstStyle/>
                    <a:p>
                      <a:r>
                        <a:rPr lang="en-US" sz="2400" dirty="0"/>
                        <a:t>0</a:t>
                      </a:r>
                    </a:p>
                  </a:txBody>
                  <a:tcPr>
                    <a:solidFill>
                      <a:schemeClr val="accent1"/>
                    </a:solidFill>
                  </a:tcPr>
                </a:tc>
                <a:tc>
                  <a:txBody>
                    <a:bodyPr/>
                    <a:lstStyle/>
                    <a:p>
                      <a:r>
                        <a:rPr lang="en-US" sz="2400" dirty="0"/>
                        <a:t>2</a:t>
                      </a:r>
                    </a:p>
                  </a:txBody>
                  <a:tcPr>
                    <a:solidFill>
                      <a:srgbClr val="FFFF00"/>
                    </a:solidFill>
                  </a:tcPr>
                </a:tc>
                <a:extLst>
                  <a:ext uri="{0D108BD9-81ED-4DB2-BD59-A6C34878D82A}">
                    <a16:rowId xmlns:a16="http://schemas.microsoft.com/office/drawing/2014/main" val="10002"/>
                  </a:ext>
                </a:extLst>
              </a:tr>
              <a:tr h="512483">
                <a:tc>
                  <a:txBody>
                    <a:bodyPr/>
                    <a:lstStyle/>
                    <a:p>
                      <a:r>
                        <a:rPr lang="en-US" sz="2400" dirty="0"/>
                        <a:t>c</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AS=4</a:t>
                      </a:r>
                    </a:p>
                  </a:txBody>
                  <a:tcPr>
                    <a:solidFill>
                      <a:srgbClr val="FFFF00"/>
                    </a:solidFill>
                  </a:tcPr>
                </a:tc>
                <a:extLst>
                  <a:ext uri="{0D108BD9-81ED-4DB2-BD59-A6C34878D82A}">
                    <a16:rowId xmlns:a16="http://schemas.microsoft.com/office/drawing/2014/main" val="10003"/>
                  </a:ext>
                </a:extLst>
              </a:tr>
              <a:tr h="512483">
                <a:tc>
                  <a:txBody>
                    <a:bodyPr/>
                    <a:lstStyle/>
                    <a:p>
                      <a:r>
                        <a:rPr lang="en-US" sz="2400" dirty="0"/>
                        <a:t>“other”</a:t>
                      </a:r>
                    </a:p>
                  </a:txBody>
                  <a:tcPr>
                    <a:solidFill>
                      <a:schemeClr val="accent1">
                        <a:lumMod val="20000"/>
                        <a:lumOff val="80000"/>
                      </a:schemeClr>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tc>
                  <a:txBody>
                    <a:bodyPr/>
                    <a:lstStyle/>
                    <a:p>
                      <a:r>
                        <a:rPr lang="en-US" sz="2400" dirty="0"/>
                        <a:t>0</a:t>
                      </a:r>
                    </a:p>
                  </a:txBody>
                  <a:tcPr>
                    <a:solidFill>
                      <a:schemeClr val="accent1"/>
                    </a:solidFill>
                  </a:tcPr>
                </a:tc>
                <a:extLst>
                  <a:ext uri="{0D108BD9-81ED-4DB2-BD59-A6C34878D82A}">
                    <a16:rowId xmlns:a16="http://schemas.microsoft.com/office/drawing/2014/main" val="10004"/>
                  </a:ext>
                </a:extLst>
              </a:tr>
            </a:tbl>
          </a:graphicData>
        </a:graphic>
      </p:graphicFrame>
      <p:sp>
        <p:nvSpPr>
          <p:cNvPr id="5" name="TextBox 4"/>
          <p:cNvSpPr txBox="1"/>
          <p:nvPr/>
        </p:nvSpPr>
        <p:spPr>
          <a:xfrm>
            <a:off x="8307488"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6" name="TextBox 5"/>
          <p:cNvSpPr txBox="1"/>
          <p:nvPr/>
        </p:nvSpPr>
        <p:spPr>
          <a:xfrm>
            <a:off x="9444176"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a:ln>
                  <a:noFill/>
                </a:ln>
                <a:solidFill>
                  <a:srgbClr val="000000"/>
                </a:solidFill>
                <a:effectLst/>
                <a:uFillTx/>
                <a:latin typeface="+mn-lt"/>
                <a:ea typeface="+mn-ea"/>
                <a:cs typeface="+mn-cs"/>
                <a:sym typeface="Helvetica Light"/>
              </a:rPr>
              <a:t>x=0</a:t>
            </a:r>
          </a:p>
        </p:txBody>
      </p:sp>
      <p:sp>
        <p:nvSpPr>
          <p:cNvPr id="7" name="TextBox 6"/>
          <p:cNvSpPr txBox="1"/>
          <p:nvPr/>
        </p:nvSpPr>
        <p:spPr>
          <a:xfrm>
            <a:off x="10516513"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x=0</a:t>
            </a:r>
          </a:p>
        </p:txBody>
      </p:sp>
      <p:sp>
        <p:nvSpPr>
          <p:cNvPr id="8" name="TextBox 7"/>
          <p:cNvSpPr txBox="1"/>
          <p:nvPr/>
        </p:nvSpPr>
        <p:spPr>
          <a:xfrm>
            <a:off x="11675574" y="5566966"/>
            <a:ext cx="894476"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x=1</a:t>
            </a:r>
          </a:p>
        </p:txBody>
      </p:sp>
      <p:sp>
        <p:nvSpPr>
          <p:cNvPr id="14" name="Oval 13"/>
          <p:cNvSpPr/>
          <p:nvPr/>
        </p:nvSpPr>
        <p:spPr>
          <a:xfrm>
            <a:off x="6632813"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j=1</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8149045"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j=2</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9679565" y="749236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j=3</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11491776" y="7498714"/>
            <a:ext cx="1399592"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18" name="Straight Arrow Connector 17"/>
          <p:cNvCxnSpPr>
            <a:stCxn id="16" idx="6"/>
            <a:endCxn id="17" idx="2"/>
          </p:cNvCxnSpPr>
          <p:nvPr/>
        </p:nvCxnSpPr>
        <p:spPr>
          <a:xfrm>
            <a:off x="11079157" y="7954009"/>
            <a:ext cx="412619" cy="6350"/>
          </a:xfrm>
          <a:prstGeom prst="straightConnector1">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16" idx="4"/>
            <a:endCxn id="15" idx="4"/>
          </p:cNvCxnSpPr>
          <p:nvPr/>
        </p:nvCxnSpPr>
        <p:spPr>
          <a:xfrm rot="5400000">
            <a:off x="9610926" y="7653569"/>
            <a:ext cx="6350" cy="1530520"/>
          </a:xfrm>
          <a:prstGeom prst="curvedConnector3">
            <a:avLst>
              <a:gd name="adj1" fmla="val 370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cxnSpLocks/>
            <a:stCxn id="16" idx="4"/>
            <a:endCxn id="14" idx="4"/>
          </p:cNvCxnSpPr>
          <p:nvPr/>
        </p:nvCxnSpPr>
        <p:spPr>
          <a:xfrm rot="5400000">
            <a:off x="8852810" y="6895453"/>
            <a:ext cx="6350" cy="3046752"/>
          </a:xfrm>
          <a:prstGeom prst="curvedConnector3">
            <a:avLst>
              <a:gd name="adj1" fmla="val 12507764"/>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1" name="TextBox 20"/>
          <p:cNvSpPr txBox="1"/>
          <p:nvPr/>
        </p:nvSpPr>
        <p:spPr>
          <a:xfrm>
            <a:off x="11195797" y="7039044"/>
            <a:ext cx="33342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c</a:t>
            </a:r>
          </a:p>
        </p:txBody>
      </p:sp>
      <p:sp>
        <p:nvSpPr>
          <p:cNvPr id="24" name="TextBox 23"/>
          <p:cNvSpPr txBox="1"/>
          <p:nvPr/>
        </p:nvSpPr>
        <p:spPr>
          <a:xfrm>
            <a:off x="9453720" y="8112123"/>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n-lt"/>
                <a:ea typeface="+mn-ea"/>
                <a:cs typeface="+mn-cs"/>
                <a:sym typeface="Helvetica Light"/>
              </a:rPr>
              <a:t>b</a:t>
            </a:r>
          </a:p>
        </p:txBody>
      </p:sp>
      <p:sp>
        <p:nvSpPr>
          <p:cNvPr id="26" name="TextBox 25"/>
          <p:cNvSpPr txBox="1"/>
          <p:nvPr/>
        </p:nvSpPr>
        <p:spPr>
          <a:xfrm>
            <a:off x="9824458" y="8883650"/>
            <a:ext cx="359073"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t>a</a:t>
            </a:r>
            <a:endParaRPr kumimoji="0" lang="en-US" sz="3600" b="0" i="0"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190559122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Text Search</a:t>
            </a:r>
          </a:p>
        </p:txBody>
      </p:sp>
    </p:spTree>
    <p:extLst>
      <p:ext uri="{BB962C8B-B14F-4D97-AF65-F5344CB8AC3E}">
        <p14:creationId xmlns:p14="http://schemas.microsoft.com/office/powerpoint/2010/main" val="1103430721"/>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Cost</a:t>
            </a:r>
          </a:p>
        </p:txBody>
      </p:sp>
      <p:sp>
        <p:nvSpPr>
          <p:cNvPr id="3" name="Text Placeholder 2"/>
          <p:cNvSpPr>
            <a:spLocks noGrp="1"/>
          </p:cNvSpPr>
          <p:nvPr>
            <p:ph type="body" idx="1"/>
          </p:nvPr>
        </p:nvSpPr>
        <p:spPr>
          <a:xfrm>
            <a:off x="274320" y="2603500"/>
            <a:ext cx="12263120" cy="6286500"/>
          </a:xfrm>
        </p:spPr>
        <p:txBody>
          <a:bodyPr>
            <a:normAutofit lnSpcReduction="10000"/>
          </a:bodyPr>
          <a:lstStyle/>
          <a:p>
            <a:r>
              <a:rPr lang="en-US" dirty="0"/>
              <a:t>Scanning the text is only </a:t>
            </a:r>
            <a:r>
              <a:rPr lang="en-US" i="1" dirty="0"/>
              <a:t>O(N), </a:t>
            </a:r>
            <a:r>
              <a:rPr lang="en-US" dirty="0"/>
              <a:t>as each of the N elements is looked up only once</a:t>
            </a:r>
          </a:p>
          <a:p>
            <a:r>
              <a:rPr lang="en-US" dirty="0"/>
              <a:t>But need to build the matrix, which is </a:t>
            </a:r>
            <a:r>
              <a:rPr lang="en-US" i="1" dirty="0"/>
              <a:t>O(M)</a:t>
            </a:r>
          </a:p>
          <a:p>
            <a:pPr lvl="1"/>
            <a:r>
              <a:rPr lang="en-US" dirty="0"/>
              <a:t>albeit possibly large, the number of rows is at most a constant, as there is only a finite alphabet of symbols</a:t>
            </a:r>
          </a:p>
          <a:p>
            <a:r>
              <a:rPr lang="en-US" dirty="0"/>
              <a:t>So, total cost is </a:t>
            </a:r>
            <a:r>
              <a:rPr lang="en-US" i="1" dirty="0"/>
              <a:t>O(M+N)</a:t>
            </a:r>
            <a:r>
              <a:rPr lang="en-US" dirty="0"/>
              <a:t>, which is better than </a:t>
            </a:r>
            <a:r>
              <a:rPr lang="en-US" i="1" dirty="0"/>
              <a:t>O(M*N) </a:t>
            </a:r>
            <a:r>
              <a:rPr lang="en-US" dirty="0"/>
              <a:t>of brute force</a:t>
            </a:r>
          </a:p>
          <a:p>
            <a:r>
              <a:rPr lang="en-US" dirty="0"/>
              <a:t>Furthermore, if we search for same target in many texts, we need to build the matrix </a:t>
            </a:r>
            <a:r>
              <a:rPr lang="en-US" i="1" dirty="0"/>
              <a:t>only once</a:t>
            </a:r>
          </a:p>
        </p:txBody>
      </p:sp>
    </p:spTree>
    <p:extLst>
      <p:ext uri="{BB962C8B-B14F-4D97-AF65-F5344CB8AC3E}">
        <p14:creationId xmlns:p14="http://schemas.microsoft.com/office/powerpoint/2010/main" val="2631364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Regular Expressions</a:t>
            </a:r>
          </a:p>
        </p:txBody>
      </p:sp>
    </p:spTree>
    <p:extLst>
      <p:ext uri="{BB962C8B-B14F-4D97-AF65-F5344CB8AC3E}">
        <p14:creationId xmlns:p14="http://schemas.microsoft.com/office/powerpoint/2010/main" val="136547250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2500" y="444500"/>
            <a:ext cx="11099800" cy="1455321"/>
          </a:xfrm>
        </p:spPr>
        <p:txBody>
          <a:bodyPr/>
          <a:lstStyle/>
          <a:p>
            <a:r>
              <a:rPr lang="en-US" dirty="0"/>
              <a:t>Regex ?</a:t>
            </a:r>
          </a:p>
        </p:txBody>
      </p:sp>
      <p:pic>
        <p:nvPicPr>
          <p:cNvPr id="6" name="Picture 5"/>
          <p:cNvPicPr>
            <a:picLocks noChangeAspect="1"/>
          </p:cNvPicPr>
          <p:nvPr/>
        </p:nvPicPr>
        <p:blipFill>
          <a:blip r:embed="rId2"/>
          <a:stretch>
            <a:fillRect/>
          </a:stretch>
        </p:blipFill>
        <p:spPr>
          <a:xfrm>
            <a:off x="952500" y="2956844"/>
            <a:ext cx="10916984" cy="5799648"/>
          </a:xfrm>
          <a:prstGeom prst="rect">
            <a:avLst/>
          </a:prstGeom>
        </p:spPr>
      </p:pic>
      <p:sp>
        <p:nvSpPr>
          <p:cNvPr id="3" name="Down Arrow 2"/>
          <p:cNvSpPr/>
          <p:nvPr/>
        </p:nvSpPr>
        <p:spPr>
          <a:xfrm rot="19476065">
            <a:off x="7914594" y="1627155"/>
            <a:ext cx="1154989" cy="1380793"/>
          </a:xfrm>
          <a:prstGeom prst="downArrow">
            <a:avLst/>
          </a:prstGeom>
          <a:solidFill>
            <a:schemeClr val="tx1"/>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Tree>
    <p:extLst>
      <p:ext uri="{BB962C8B-B14F-4D97-AF65-F5344CB8AC3E}">
        <p14:creationId xmlns:p14="http://schemas.microsoft.com/office/powerpoint/2010/main" val="176792600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Reg</a:t>
            </a:r>
            <a:r>
              <a:rPr lang="en-US" dirty="0"/>
              <a:t>ular </a:t>
            </a:r>
            <a:r>
              <a:rPr lang="en-US" b="1" dirty="0"/>
              <a:t>Ex</a:t>
            </a:r>
            <a:r>
              <a:rPr lang="en-US" dirty="0"/>
              <a:t>pression</a:t>
            </a:r>
          </a:p>
        </p:txBody>
      </p:sp>
      <p:sp>
        <p:nvSpPr>
          <p:cNvPr id="3" name="Text Placeholder 2"/>
          <p:cNvSpPr>
            <a:spLocks noGrp="1"/>
          </p:cNvSpPr>
          <p:nvPr>
            <p:ph type="body" idx="1"/>
          </p:nvPr>
        </p:nvSpPr>
        <p:spPr>
          <a:xfrm>
            <a:off x="457200" y="2603500"/>
            <a:ext cx="12110720" cy="6855460"/>
          </a:xfrm>
        </p:spPr>
        <p:txBody>
          <a:bodyPr/>
          <a:lstStyle/>
          <a:p>
            <a:r>
              <a:rPr lang="en-US" dirty="0"/>
              <a:t>Besides searching for a specific string, perfectly matching char by char, you can define some </a:t>
            </a:r>
            <a:r>
              <a:rPr lang="en-US" i="1" dirty="0"/>
              <a:t>rules</a:t>
            </a:r>
          </a:p>
          <a:p>
            <a:r>
              <a:rPr lang="en-US" dirty="0"/>
              <a:t>Example: find all text within “&lt;&gt;” brackets</a:t>
            </a:r>
          </a:p>
          <a:p>
            <a:pPr lvl="1"/>
            <a:r>
              <a:rPr lang="en-US" dirty="0" err="1"/>
              <a:t>eg</a:t>
            </a:r>
            <a:r>
              <a:rPr lang="en-US" dirty="0"/>
              <a:t>:  lore ipsum </a:t>
            </a:r>
            <a:r>
              <a:rPr lang="en-US" b="1" dirty="0"/>
              <a:t>&lt;</a:t>
            </a:r>
            <a:r>
              <a:rPr lang="en-US" i="1" dirty="0"/>
              <a:t>foo</a:t>
            </a:r>
            <a:r>
              <a:rPr lang="en-US" b="1" dirty="0"/>
              <a:t>&gt;</a:t>
            </a:r>
            <a:r>
              <a:rPr lang="en-US" dirty="0"/>
              <a:t> lore ipsum </a:t>
            </a:r>
          </a:p>
          <a:p>
            <a:r>
              <a:rPr lang="en-US" dirty="0"/>
              <a:t>Rules are defined with a </a:t>
            </a:r>
            <a:r>
              <a:rPr lang="en-US" i="1" dirty="0"/>
              <a:t>Regex, </a:t>
            </a:r>
            <a:r>
              <a:rPr lang="en-US" dirty="0"/>
              <a:t>which is a string itself</a:t>
            </a:r>
            <a:endParaRPr lang="en-US" i="1" dirty="0"/>
          </a:p>
          <a:p>
            <a:r>
              <a:rPr lang="en-US" dirty="0"/>
              <a:t>Not just searching, but also checking if whole text does satisfy the regex</a:t>
            </a:r>
          </a:p>
        </p:txBody>
      </p:sp>
    </p:spTree>
    <p:extLst>
      <p:ext uri="{BB962C8B-B14F-4D97-AF65-F5344CB8AC3E}">
        <p14:creationId xmlns:p14="http://schemas.microsoft.com/office/powerpoint/2010/main" val="3066683563"/>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Constraints</a:t>
            </a:r>
          </a:p>
        </p:txBody>
      </p:sp>
      <p:sp>
        <p:nvSpPr>
          <p:cNvPr id="3" name="Text Placeholder 2"/>
          <p:cNvSpPr>
            <a:spLocks noGrp="1"/>
          </p:cNvSpPr>
          <p:nvPr>
            <p:ph type="body" idx="1"/>
          </p:nvPr>
        </p:nvSpPr>
        <p:spPr>
          <a:xfrm>
            <a:off x="264160" y="2603500"/>
            <a:ext cx="12476480" cy="6753860"/>
          </a:xfrm>
        </p:spPr>
        <p:txBody>
          <a:bodyPr/>
          <a:lstStyle/>
          <a:p>
            <a:r>
              <a:rPr lang="en-US" dirty="0"/>
              <a:t>Is “</a:t>
            </a:r>
            <a:r>
              <a:rPr lang="en-US" i="1" dirty="0" err="1"/>
              <a:t>loreipsum.com</a:t>
            </a:r>
            <a:r>
              <a:rPr lang="en-US" dirty="0"/>
              <a:t>” a valid email address?</a:t>
            </a:r>
          </a:p>
          <a:p>
            <a:pPr lvl="1"/>
            <a:r>
              <a:rPr lang="en-US" dirty="0"/>
              <a:t>no, it does not have the symbol “@” </a:t>
            </a:r>
          </a:p>
          <a:p>
            <a:r>
              <a:rPr lang="en-US" dirty="0"/>
              <a:t>Is “</a:t>
            </a:r>
            <a:r>
              <a:rPr lang="en-US" i="1" dirty="0"/>
              <a:t>3fenfrje35ddsre123345</a:t>
            </a:r>
            <a:r>
              <a:rPr lang="en-US" dirty="0"/>
              <a:t>” a valid telephone number? </a:t>
            </a:r>
          </a:p>
          <a:p>
            <a:pPr lvl="1"/>
            <a:r>
              <a:rPr lang="en-US" dirty="0"/>
              <a:t>no, it contains non-digits, and it is likely too long</a:t>
            </a:r>
          </a:p>
          <a:p>
            <a:r>
              <a:rPr lang="en-US" dirty="0"/>
              <a:t>When a String represents a specify type of value (</a:t>
            </a:r>
            <a:r>
              <a:rPr lang="en-US" dirty="0" err="1"/>
              <a:t>eg</a:t>
            </a:r>
            <a:r>
              <a:rPr lang="en-US" dirty="0"/>
              <a:t>, emails), we can use a regex to specify its </a:t>
            </a:r>
            <a:r>
              <a:rPr lang="en-US" i="1" dirty="0"/>
              <a:t>constraints</a:t>
            </a:r>
          </a:p>
          <a:p>
            <a:pPr lvl="1"/>
            <a:r>
              <a:rPr lang="en-US" dirty="0" err="1"/>
              <a:t>eg</a:t>
            </a:r>
            <a:r>
              <a:rPr lang="en-US" dirty="0"/>
              <a:t>, the subset of all possible strings representing a valid email</a:t>
            </a:r>
          </a:p>
        </p:txBody>
      </p:sp>
    </p:spTree>
    <p:extLst>
      <p:ext uri="{BB962C8B-B14F-4D97-AF65-F5344CB8AC3E}">
        <p14:creationId xmlns:p14="http://schemas.microsoft.com/office/powerpoint/2010/main" val="2065806983"/>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760" y="444500"/>
            <a:ext cx="12303760" cy="2159000"/>
          </a:xfrm>
        </p:spPr>
        <p:txBody>
          <a:bodyPr/>
          <a:lstStyle/>
          <a:p>
            <a:r>
              <a:rPr lang="en-US" dirty="0"/>
              <a:t>Definition, Regex is either:</a:t>
            </a:r>
          </a:p>
        </p:txBody>
      </p:sp>
      <p:sp>
        <p:nvSpPr>
          <p:cNvPr id="3" name="Text Placeholder 2"/>
          <p:cNvSpPr>
            <a:spLocks noGrp="1"/>
          </p:cNvSpPr>
          <p:nvPr>
            <p:ph type="body" idx="1"/>
          </p:nvPr>
        </p:nvSpPr>
        <p:spPr>
          <a:xfrm>
            <a:off x="822960" y="2603500"/>
            <a:ext cx="11704320" cy="6885940"/>
          </a:xfrm>
        </p:spPr>
        <p:txBody>
          <a:bodyPr>
            <a:normAutofit lnSpcReduction="10000"/>
          </a:bodyPr>
          <a:lstStyle/>
          <a:p>
            <a:pPr marL="742950" indent="-742950">
              <a:buFont typeface="+mj-lt"/>
              <a:buAutoNum type="arabicPeriod"/>
            </a:pPr>
            <a:r>
              <a:rPr lang="en-US" dirty="0"/>
              <a:t>An empty set </a:t>
            </a:r>
          </a:p>
          <a:p>
            <a:pPr marL="742950" indent="-742950">
              <a:buFont typeface="+mj-lt"/>
              <a:buAutoNum type="arabicPeriod"/>
            </a:pPr>
            <a:r>
              <a:rPr lang="en-US" dirty="0"/>
              <a:t>An empty string</a:t>
            </a:r>
          </a:p>
          <a:p>
            <a:pPr marL="742950" indent="-742950">
              <a:buFont typeface="+mj-lt"/>
              <a:buAutoNum type="arabicPeriod"/>
            </a:pPr>
            <a:r>
              <a:rPr lang="en-US" dirty="0"/>
              <a:t>A single character</a:t>
            </a:r>
          </a:p>
          <a:p>
            <a:pPr marL="742950" indent="-742950">
              <a:buFont typeface="+mj-lt"/>
              <a:buAutoNum type="arabicPeriod"/>
            </a:pPr>
            <a:r>
              <a:rPr lang="en-US" dirty="0"/>
              <a:t>A regex enclosed in parentheses </a:t>
            </a:r>
            <a:r>
              <a:rPr lang="en-US" b="1" dirty="0"/>
              <a:t>()</a:t>
            </a:r>
          </a:p>
          <a:p>
            <a:pPr marL="742950" indent="-742950">
              <a:buFont typeface="+mj-lt"/>
              <a:buAutoNum type="arabicPeriod"/>
            </a:pPr>
            <a:r>
              <a:rPr lang="en-US" dirty="0"/>
              <a:t>Two or more concatenated regexes</a:t>
            </a:r>
          </a:p>
          <a:p>
            <a:pPr marL="742950" indent="-742950">
              <a:buFont typeface="+mj-lt"/>
              <a:buAutoNum type="arabicPeriod"/>
            </a:pPr>
            <a:r>
              <a:rPr lang="en-US" dirty="0"/>
              <a:t>Two or more regexes separated by </a:t>
            </a:r>
            <a:r>
              <a:rPr lang="en-US" i="1" dirty="0"/>
              <a:t>or</a:t>
            </a:r>
            <a:r>
              <a:rPr lang="en-US" dirty="0"/>
              <a:t> operator </a:t>
            </a:r>
            <a:r>
              <a:rPr lang="en-US" b="1" dirty="0"/>
              <a:t>|</a:t>
            </a:r>
          </a:p>
          <a:p>
            <a:pPr marL="742950" indent="-742950">
              <a:buFont typeface="+mj-lt"/>
              <a:buAutoNum type="arabicPeriod"/>
            </a:pPr>
            <a:r>
              <a:rPr lang="en-US" dirty="0"/>
              <a:t>A regex followed by the the closure operator </a:t>
            </a:r>
            <a:r>
              <a:rPr lang="en-US" b="1" dirty="0"/>
              <a:t>*</a:t>
            </a:r>
          </a:p>
        </p:txBody>
      </p:sp>
    </p:spTree>
    <p:extLst>
      <p:ext uri="{BB962C8B-B14F-4D97-AF65-F5344CB8AC3E}">
        <p14:creationId xmlns:p14="http://schemas.microsoft.com/office/powerpoint/2010/main" val="143051072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Characters</a:t>
            </a:r>
          </a:p>
        </p:txBody>
      </p:sp>
      <p:sp>
        <p:nvSpPr>
          <p:cNvPr id="3" name="Text Placeholder 2"/>
          <p:cNvSpPr>
            <a:spLocks noGrp="1"/>
          </p:cNvSpPr>
          <p:nvPr>
            <p:ph type="body" idx="1"/>
          </p:nvPr>
        </p:nvSpPr>
        <p:spPr>
          <a:xfrm>
            <a:off x="304800" y="2603500"/>
            <a:ext cx="12425680" cy="6814820"/>
          </a:xfrm>
        </p:spPr>
        <p:txBody>
          <a:bodyPr/>
          <a:lstStyle/>
          <a:p>
            <a:r>
              <a:rPr lang="en-US" dirty="0"/>
              <a:t>Wildcard “</a:t>
            </a:r>
            <a:r>
              <a:rPr lang="en-US" b="1" dirty="0"/>
              <a:t>.</a:t>
            </a:r>
            <a:r>
              <a:rPr lang="en-US" dirty="0"/>
              <a:t>” matches any character</a:t>
            </a:r>
          </a:p>
          <a:p>
            <a:pPr lvl="1"/>
            <a:r>
              <a:rPr lang="en-US" dirty="0" err="1"/>
              <a:t>eg</a:t>
            </a:r>
            <a:r>
              <a:rPr lang="en-US" dirty="0"/>
              <a:t>, “</a:t>
            </a:r>
            <a:r>
              <a:rPr lang="en-US" dirty="0" err="1"/>
              <a:t>a.b</a:t>
            </a:r>
            <a:r>
              <a:rPr lang="en-US" dirty="0"/>
              <a:t>” match any 3-letter word starting with “a” and ending with “b”</a:t>
            </a:r>
          </a:p>
          <a:p>
            <a:r>
              <a:rPr lang="en-US" dirty="0"/>
              <a:t>Set </a:t>
            </a:r>
            <a:r>
              <a:rPr lang="en-US" b="1" dirty="0"/>
              <a:t>[]</a:t>
            </a:r>
            <a:r>
              <a:rPr lang="en-US" dirty="0"/>
              <a:t> matches any single character in the set</a:t>
            </a:r>
          </a:p>
          <a:p>
            <a:pPr lvl="1"/>
            <a:r>
              <a:rPr lang="en-US" dirty="0" err="1"/>
              <a:t>eg</a:t>
            </a:r>
            <a:r>
              <a:rPr lang="en-US" dirty="0"/>
              <a:t>, [</a:t>
            </a:r>
            <a:r>
              <a:rPr lang="en-US" dirty="0" err="1"/>
              <a:t>abc</a:t>
            </a:r>
            <a:r>
              <a:rPr lang="en-US" dirty="0"/>
              <a:t>] does match “a”, “b” and “c”, but not “d”, nor “ab”</a:t>
            </a:r>
          </a:p>
          <a:p>
            <a:r>
              <a:rPr lang="en-US" dirty="0"/>
              <a:t>Range </a:t>
            </a:r>
            <a:r>
              <a:rPr lang="en-US" b="1" dirty="0"/>
              <a:t>[-]</a:t>
            </a:r>
            <a:r>
              <a:rPr lang="en-US" dirty="0"/>
              <a:t> matches in the range</a:t>
            </a:r>
          </a:p>
          <a:p>
            <a:pPr lvl="1"/>
            <a:r>
              <a:rPr lang="en-US" dirty="0" err="1"/>
              <a:t>eg</a:t>
            </a:r>
            <a:r>
              <a:rPr lang="en-US" dirty="0"/>
              <a:t>, [a-z] matches any lower case letter, [a-</a:t>
            </a:r>
            <a:r>
              <a:rPr lang="en-US" dirty="0" err="1"/>
              <a:t>zA</a:t>
            </a:r>
            <a:r>
              <a:rPr lang="en-US" dirty="0"/>
              <a:t>-Z] any letter, [0-8] any digit but 9</a:t>
            </a:r>
          </a:p>
          <a:p>
            <a:r>
              <a:rPr lang="en-US" dirty="0"/>
              <a:t>Meta-characters need to be escaped with “\”</a:t>
            </a:r>
          </a:p>
          <a:p>
            <a:pPr lvl="1"/>
            <a:r>
              <a:rPr lang="en-US" dirty="0" err="1"/>
              <a:t>eg</a:t>
            </a:r>
            <a:r>
              <a:rPr lang="en-US" dirty="0"/>
              <a:t>, “\[\.\]” would match “[.]”, but not “a” nor “[a]”</a:t>
            </a:r>
          </a:p>
        </p:txBody>
      </p:sp>
    </p:spTree>
    <p:extLst>
      <p:ext uri="{BB962C8B-B14F-4D97-AF65-F5344CB8AC3E}">
        <p14:creationId xmlns:p14="http://schemas.microsoft.com/office/powerpoint/2010/main" val="1767562633"/>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 and *</a:t>
            </a:r>
          </a:p>
        </p:txBody>
      </p:sp>
      <p:sp>
        <p:nvSpPr>
          <p:cNvPr id="3" name="Text Placeholder 2"/>
          <p:cNvSpPr>
            <a:spLocks noGrp="1"/>
          </p:cNvSpPr>
          <p:nvPr>
            <p:ph type="body" idx="1"/>
          </p:nvPr>
        </p:nvSpPr>
        <p:spPr>
          <a:xfrm>
            <a:off x="304800" y="2603500"/>
            <a:ext cx="12324080" cy="6845300"/>
          </a:xfrm>
        </p:spPr>
        <p:txBody>
          <a:bodyPr/>
          <a:lstStyle/>
          <a:p>
            <a:r>
              <a:rPr lang="en-US" b="1" dirty="0"/>
              <a:t>()</a:t>
            </a:r>
            <a:r>
              <a:rPr lang="en-US" dirty="0"/>
              <a:t> use to define boundary of a regex</a:t>
            </a:r>
          </a:p>
          <a:p>
            <a:r>
              <a:rPr lang="en-US" b="1" dirty="0"/>
              <a:t>|</a:t>
            </a:r>
            <a:r>
              <a:rPr lang="en-US" dirty="0"/>
              <a:t> is an or between two expressions</a:t>
            </a:r>
          </a:p>
          <a:p>
            <a:r>
              <a:rPr lang="en-US" b="1" dirty="0"/>
              <a:t>*</a:t>
            </a:r>
            <a:r>
              <a:rPr lang="en-US" dirty="0"/>
              <a:t> applies the previous regex 0 or more times</a:t>
            </a:r>
          </a:p>
          <a:p>
            <a:r>
              <a:rPr lang="en-US" dirty="0" err="1"/>
              <a:t>Eg</a:t>
            </a:r>
            <a:r>
              <a:rPr lang="en-US" dirty="0"/>
              <a:t>, “ab*” does match “a”, “ab” and “</a:t>
            </a:r>
            <a:r>
              <a:rPr lang="en-US" dirty="0" err="1"/>
              <a:t>abbbbbbbb</a:t>
            </a:r>
            <a:r>
              <a:rPr lang="en-US" dirty="0"/>
              <a:t>”</a:t>
            </a:r>
          </a:p>
          <a:p>
            <a:r>
              <a:rPr lang="en-US" dirty="0" err="1"/>
              <a:t>Eg</a:t>
            </a:r>
            <a:r>
              <a:rPr lang="en-US" dirty="0"/>
              <a:t>, “(ab)*” does match “”, “ab”, “</a:t>
            </a:r>
            <a:r>
              <a:rPr lang="en-US" dirty="0" err="1"/>
              <a:t>abab</a:t>
            </a:r>
            <a:r>
              <a:rPr lang="en-US" dirty="0"/>
              <a:t>” and “</a:t>
            </a:r>
            <a:r>
              <a:rPr lang="en-US" dirty="0" err="1"/>
              <a:t>abababab</a:t>
            </a:r>
            <a:r>
              <a:rPr lang="en-US" dirty="0"/>
              <a:t>”</a:t>
            </a:r>
          </a:p>
          <a:p>
            <a:r>
              <a:rPr lang="en-US" dirty="0" err="1"/>
              <a:t>Eg</a:t>
            </a:r>
            <a:r>
              <a:rPr lang="en-US" dirty="0"/>
              <a:t>, “(ab)|c” does match “ab” and “c”</a:t>
            </a:r>
          </a:p>
        </p:txBody>
      </p:sp>
    </p:spTree>
    <p:extLst>
      <p:ext uri="{BB962C8B-B14F-4D97-AF65-F5344CB8AC3E}">
        <p14:creationId xmlns:p14="http://schemas.microsoft.com/office/powerpoint/2010/main" val="599544703"/>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Shortcuts</a:t>
            </a:r>
          </a:p>
        </p:txBody>
      </p:sp>
      <p:sp>
        <p:nvSpPr>
          <p:cNvPr id="3" name="Text Placeholder 2"/>
          <p:cNvSpPr>
            <a:spLocks noGrp="1"/>
          </p:cNvSpPr>
          <p:nvPr>
            <p:ph type="body" idx="1"/>
          </p:nvPr>
        </p:nvSpPr>
        <p:spPr>
          <a:xfrm>
            <a:off x="284480" y="2603500"/>
            <a:ext cx="12334240" cy="6885940"/>
          </a:xfrm>
        </p:spPr>
        <p:txBody>
          <a:bodyPr/>
          <a:lstStyle/>
          <a:p>
            <a:r>
              <a:rPr lang="en-US" dirty="0"/>
              <a:t>“</a:t>
            </a:r>
            <a:r>
              <a:rPr lang="en-US" b="1" dirty="0"/>
              <a:t>+</a:t>
            </a:r>
            <a:r>
              <a:rPr lang="en-US" dirty="0"/>
              <a:t>” at least once</a:t>
            </a:r>
          </a:p>
          <a:p>
            <a:pPr lvl="1"/>
            <a:r>
              <a:rPr lang="en-US" dirty="0"/>
              <a:t>“x+” equivalent to “xx*”</a:t>
            </a:r>
          </a:p>
          <a:p>
            <a:r>
              <a:rPr lang="en-US" dirty="0"/>
              <a:t>“</a:t>
            </a:r>
            <a:r>
              <a:rPr lang="en-US" b="1" dirty="0"/>
              <a:t>?</a:t>
            </a:r>
            <a:r>
              <a:rPr lang="en-US" dirty="0"/>
              <a:t>” zero or one time</a:t>
            </a:r>
          </a:p>
          <a:p>
            <a:pPr lvl="1"/>
            <a:r>
              <a:rPr lang="en-US" dirty="0"/>
              <a:t>“x?” equivalent to “</a:t>
            </a:r>
            <a:r>
              <a:rPr lang="en-US" dirty="0" err="1"/>
              <a:t>emptyString</a:t>
            </a:r>
            <a:r>
              <a:rPr lang="en-US" dirty="0"/>
              <a:t> | x” </a:t>
            </a:r>
          </a:p>
          <a:p>
            <a:r>
              <a:rPr lang="en-US" dirty="0"/>
              <a:t>“</a:t>
            </a:r>
            <a:r>
              <a:rPr lang="en-US" b="1" dirty="0"/>
              <a:t>{}</a:t>
            </a:r>
            <a:r>
              <a:rPr lang="en-US" dirty="0"/>
              <a:t>” specific number of times</a:t>
            </a:r>
          </a:p>
          <a:p>
            <a:pPr lvl="1"/>
            <a:r>
              <a:rPr lang="en-US" dirty="0"/>
              <a:t>“x{5}” equivalent to “</a:t>
            </a:r>
            <a:r>
              <a:rPr lang="en-US" dirty="0" err="1"/>
              <a:t>xxxxx</a:t>
            </a:r>
            <a:r>
              <a:rPr lang="en-US" dirty="0"/>
              <a:t>”</a:t>
            </a:r>
          </a:p>
          <a:p>
            <a:pPr lvl="1"/>
            <a:r>
              <a:rPr lang="en-US" dirty="0"/>
              <a:t>“x{2,4}” equivalent to “(xx)|(xxx)|(</a:t>
            </a:r>
            <a:r>
              <a:rPr lang="en-US" dirty="0" err="1"/>
              <a:t>xxxx</a:t>
            </a:r>
            <a:r>
              <a:rPr lang="en-US" dirty="0"/>
              <a:t>)”</a:t>
            </a:r>
          </a:p>
        </p:txBody>
      </p:sp>
    </p:spTree>
    <p:extLst>
      <p:ext uri="{BB962C8B-B14F-4D97-AF65-F5344CB8AC3E}">
        <p14:creationId xmlns:p14="http://schemas.microsoft.com/office/powerpoint/2010/main" val="212354727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2AE3A-D88E-CE47-8492-6899885C3126}"/>
              </a:ext>
            </a:extLst>
          </p:cNvPr>
          <p:cNvSpPr>
            <a:spLocks noGrp="1"/>
          </p:cNvSpPr>
          <p:nvPr>
            <p:ph type="title"/>
          </p:nvPr>
        </p:nvSpPr>
        <p:spPr>
          <a:xfrm>
            <a:off x="223520" y="444500"/>
            <a:ext cx="12435840" cy="2159000"/>
          </a:xfrm>
        </p:spPr>
        <p:txBody>
          <a:bodyPr>
            <a:normAutofit fontScale="90000"/>
          </a:bodyPr>
          <a:lstStyle/>
          <a:p>
            <a:r>
              <a:rPr lang="en-US" dirty="0"/>
              <a:t>Example: Telephone Number</a:t>
            </a:r>
          </a:p>
        </p:txBody>
      </p:sp>
      <p:sp>
        <p:nvSpPr>
          <p:cNvPr id="3" name="Text Placeholder 2">
            <a:extLst>
              <a:ext uri="{FF2B5EF4-FFF2-40B4-BE49-F238E27FC236}">
                <a16:creationId xmlns:a16="http://schemas.microsoft.com/office/drawing/2014/main" id="{90D0A71E-2951-C446-9C5B-6BA71C475191}"/>
              </a:ext>
            </a:extLst>
          </p:cNvPr>
          <p:cNvSpPr>
            <a:spLocks noGrp="1"/>
          </p:cNvSpPr>
          <p:nvPr>
            <p:ph type="body" idx="1"/>
          </p:nvPr>
        </p:nvSpPr>
        <p:spPr>
          <a:xfrm>
            <a:off x="365760" y="2966720"/>
            <a:ext cx="11686540" cy="6502400"/>
          </a:xfrm>
        </p:spPr>
        <p:txBody>
          <a:bodyPr>
            <a:normAutofit/>
          </a:bodyPr>
          <a:lstStyle/>
          <a:p>
            <a:pPr marL="0" indent="0">
              <a:buNone/>
            </a:pPr>
            <a:r>
              <a:rPr lang="en-US" sz="4800" dirty="0"/>
              <a:t> 8 digit number</a:t>
            </a:r>
          </a:p>
          <a:p>
            <a:pPr marL="444500" lvl="1" indent="0">
              <a:buNone/>
            </a:pPr>
            <a:r>
              <a:rPr lang="en-US" sz="4000" dirty="0" err="1"/>
              <a:t>eg</a:t>
            </a:r>
            <a:r>
              <a:rPr lang="en-US" sz="4000" dirty="0"/>
              <a:t>, 40012345</a:t>
            </a:r>
          </a:p>
          <a:p>
            <a:pPr marL="0" indent="0">
              <a:buNone/>
            </a:pPr>
            <a:br>
              <a:rPr lang="en-US" sz="4800" dirty="0"/>
            </a:br>
            <a:r>
              <a:rPr lang="en-US" sz="4800" dirty="0"/>
              <a:t>Might be preceded by a country code, which is either a + or 00 followed by 2 digits</a:t>
            </a:r>
          </a:p>
          <a:p>
            <a:pPr marL="444500" lvl="1" indent="0">
              <a:buNone/>
            </a:pPr>
            <a:r>
              <a:rPr lang="en-US" sz="4800" dirty="0" err="1"/>
              <a:t>eg</a:t>
            </a:r>
            <a:r>
              <a:rPr lang="en-US" sz="4800" dirty="0"/>
              <a:t>: </a:t>
            </a:r>
            <a:r>
              <a:rPr lang="en-US" sz="4000" dirty="0"/>
              <a:t>+47 or 0047</a:t>
            </a:r>
            <a:endParaRPr lang="en-US" sz="4800" dirty="0"/>
          </a:p>
        </p:txBody>
      </p:sp>
    </p:spTree>
    <p:extLst>
      <p:ext uri="{BB962C8B-B14F-4D97-AF65-F5344CB8AC3E}">
        <p14:creationId xmlns:p14="http://schemas.microsoft.com/office/powerpoint/2010/main" val="143114800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52500" y="444500"/>
            <a:ext cx="11099800" cy="1455321"/>
          </a:xfrm>
        </p:spPr>
        <p:txBody>
          <a:bodyPr/>
          <a:lstStyle/>
          <a:p>
            <a:r>
              <a:rPr lang="en-US" dirty="0"/>
              <a:t>Search Words in Text</a:t>
            </a:r>
          </a:p>
        </p:txBody>
      </p:sp>
      <p:sp>
        <p:nvSpPr>
          <p:cNvPr id="5" name="Text Placeholder 4"/>
          <p:cNvSpPr>
            <a:spLocks noGrp="1"/>
          </p:cNvSpPr>
          <p:nvPr>
            <p:ph type="body" idx="1"/>
          </p:nvPr>
        </p:nvSpPr>
        <p:spPr>
          <a:xfrm>
            <a:off x="384288" y="2313160"/>
            <a:ext cx="12035571" cy="1504238"/>
          </a:xfrm>
        </p:spPr>
        <p:txBody>
          <a:bodyPr>
            <a:normAutofit fontScale="77500" lnSpcReduction="20000"/>
          </a:bodyPr>
          <a:lstStyle/>
          <a:p>
            <a:pPr>
              <a:spcBef>
                <a:spcPts val="2400"/>
              </a:spcBef>
            </a:pPr>
            <a:r>
              <a:rPr lang="en-US" dirty="0"/>
              <a:t>Text search is very common, </a:t>
            </a:r>
            <a:r>
              <a:rPr lang="en-US" dirty="0" err="1"/>
              <a:t>ie</a:t>
            </a:r>
            <a:r>
              <a:rPr lang="en-US" dirty="0"/>
              <a:t> in all editors</a:t>
            </a:r>
          </a:p>
          <a:p>
            <a:pPr>
              <a:spcBef>
                <a:spcPts val="2400"/>
              </a:spcBef>
            </a:pPr>
            <a:r>
              <a:rPr lang="en-US" dirty="0"/>
              <a:t>But many other applications, </a:t>
            </a:r>
            <a:r>
              <a:rPr lang="en-US" dirty="0" err="1"/>
              <a:t>eg</a:t>
            </a:r>
            <a:r>
              <a:rPr lang="en-US" dirty="0"/>
              <a:t> Web Search Engines and Log Analysis</a:t>
            </a:r>
          </a:p>
        </p:txBody>
      </p:sp>
      <p:pic>
        <p:nvPicPr>
          <p:cNvPr id="6" name="Picture 5"/>
          <p:cNvPicPr>
            <a:picLocks noChangeAspect="1"/>
          </p:cNvPicPr>
          <p:nvPr/>
        </p:nvPicPr>
        <p:blipFill>
          <a:blip r:embed="rId2"/>
          <a:stretch>
            <a:fillRect/>
          </a:stretch>
        </p:blipFill>
        <p:spPr>
          <a:xfrm>
            <a:off x="987972" y="3881404"/>
            <a:ext cx="10916984" cy="5799648"/>
          </a:xfrm>
          <a:prstGeom prst="rect">
            <a:avLst/>
          </a:prstGeom>
        </p:spPr>
      </p:pic>
    </p:spTree>
    <p:extLst>
      <p:ext uri="{BB962C8B-B14F-4D97-AF65-F5344CB8AC3E}">
        <p14:creationId xmlns:p14="http://schemas.microsoft.com/office/powerpoint/2010/main" val="3926569191"/>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66416-8DAE-8A40-BBC0-D8300D051437}"/>
              </a:ext>
            </a:extLst>
          </p:cNvPr>
          <p:cNvSpPr>
            <a:spLocks noGrp="1"/>
          </p:cNvSpPr>
          <p:nvPr>
            <p:ph type="title"/>
          </p:nvPr>
        </p:nvSpPr>
        <p:spPr>
          <a:xfrm>
            <a:off x="223520" y="444500"/>
            <a:ext cx="12517120" cy="2159000"/>
          </a:xfrm>
        </p:spPr>
        <p:txBody>
          <a:bodyPr>
            <a:normAutofit fontScale="90000"/>
          </a:bodyPr>
          <a:lstStyle/>
          <a:p>
            <a:r>
              <a:rPr lang="en-US" dirty="0"/>
              <a:t>Regex for Telephone Number</a:t>
            </a:r>
          </a:p>
        </p:txBody>
      </p:sp>
      <p:sp>
        <p:nvSpPr>
          <p:cNvPr id="3" name="Text Placeholder 2">
            <a:extLst>
              <a:ext uri="{FF2B5EF4-FFF2-40B4-BE49-F238E27FC236}">
                <a16:creationId xmlns:a16="http://schemas.microsoft.com/office/drawing/2014/main" id="{E64B38C0-E892-D049-A45A-91CAC5174E8C}"/>
              </a:ext>
            </a:extLst>
          </p:cNvPr>
          <p:cNvSpPr>
            <a:spLocks noGrp="1"/>
          </p:cNvSpPr>
          <p:nvPr>
            <p:ph type="body" idx="1"/>
          </p:nvPr>
        </p:nvSpPr>
        <p:spPr>
          <a:xfrm>
            <a:off x="749300" y="2745740"/>
            <a:ext cx="11099800" cy="2903220"/>
          </a:xfrm>
        </p:spPr>
        <p:txBody>
          <a:bodyPr>
            <a:normAutofit/>
          </a:bodyPr>
          <a:lstStyle/>
          <a:p>
            <a:pPr marL="0" indent="0" algn="ctr">
              <a:buNone/>
            </a:pPr>
            <a:r>
              <a:rPr lang="en-US" sz="7200" b="1" dirty="0"/>
              <a:t>((\+|00)[0-9]{2})?[0-9]{8}</a:t>
            </a:r>
          </a:p>
        </p:txBody>
      </p:sp>
    </p:spTree>
    <p:extLst>
      <p:ext uri="{BB962C8B-B14F-4D97-AF65-F5344CB8AC3E}">
        <p14:creationId xmlns:p14="http://schemas.microsoft.com/office/powerpoint/2010/main" val="281426679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30123-17D7-6145-873B-C0F4BF9F8A52}"/>
              </a:ext>
            </a:extLst>
          </p:cNvPr>
          <p:cNvSpPr>
            <a:spLocks noGrp="1"/>
          </p:cNvSpPr>
          <p:nvPr>
            <p:ph type="title"/>
          </p:nvPr>
        </p:nvSpPr>
        <p:spPr>
          <a:xfrm>
            <a:off x="182880" y="139700"/>
            <a:ext cx="12557760" cy="2159000"/>
          </a:xfrm>
        </p:spPr>
        <p:txBody>
          <a:bodyPr>
            <a:normAutofit fontScale="90000"/>
          </a:bodyPr>
          <a:lstStyle/>
          <a:p>
            <a:r>
              <a:rPr lang="en-US" dirty="0"/>
              <a:t>First time you see a regex…</a:t>
            </a:r>
          </a:p>
        </p:txBody>
      </p:sp>
      <p:pic>
        <p:nvPicPr>
          <p:cNvPr id="4" name="Picture 3">
            <a:extLst>
              <a:ext uri="{FF2B5EF4-FFF2-40B4-BE49-F238E27FC236}">
                <a16:creationId xmlns:a16="http://schemas.microsoft.com/office/drawing/2014/main" id="{EA264E9C-5BF5-934E-B70F-CD295DC8DCB2}"/>
              </a:ext>
            </a:extLst>
          </p:cNvPr>
          <p:cNvPicPr>
            <a:picLocks noChangeAspect="1"/>
          </p:cNvPicPr>
          <p:nvPr/>
        </p:nvPicPr>
        <p:blipFill>
          <a:blip r:embed="rId2"/>
          <a:stretch>
            <a:fillRect/>
          </a:stretch>
        </p:blipFill>
        <p:spPr>
          <a:xfrm>
            <a:off x="2743200" y="2316480"/>
            <a:ext cx="7437120" cy="7437120"/>
          </a:xfrm>
          <a:prstGeom prst="rect">
            <a:avLst/>
          </a:prstGeom>
        </p:spPr>
      </p:pic>
    </p:spTree>
    <p:extLst>
      <p:ext uri="{BB962C8B-B14F-4D97-AF65-F5344CB8AC3E}">
        <p14:creationId xmlns:p14="http://schemas.microsoft.com/office/powerpoint/2010/main" val="389067813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1074420" y="327660"/>
            <a:ext cx="11099800" cy="1785620"/>
          </a:xfrm>
        </p:spPr>
        <p:txBody>
          <a:bodyPr>
            <a:normAutofit/>
          </a:bodyPr>
          <a:lstStyle/>
          <a:p>
            <a:pPr marL="0" indent="0" algn="ctr">
              <a:buNone/>
            </a:pPr>
            <a:r>
              <a:rPr lang="en-US" sz="7200" b="1" dirty="0"/>
              <a:t>((\+|00)[0-9]{2})?</a:t>
            </a:r>
            <a:r>
              <a:rPr lang="en-US" sz="7200"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2216728" y="2113280"/>
            <a:ext cx="2216727"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5179677" y="2113280"/>
            <a:ext cx="219094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4549401" y="6518881"/>
            <a:ext cx="4905865"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Any digit between 0 and 9, repeated exactly 2 times</a:t>
            </a:r>
          </a:p>
        </p:txBody>
      </p:sp>
      <p:sp>
        <p:nvSpPr>
          <p:cNvPr id="12" name="TextBox 11">
            <a:extLst>
              <a:ext uri="{FF2B5EF4-FFF2-40B4-BE49-F238E27FC236}">
                <a16:creationId xmlns:a16="http://schemas.microsoft.com/office/drawing/2014/main" id="{49D307A0-C847-7A44-A876-FCEF3B952690}"/>
              </a:ext>
            </a:extLst>
          </p:cNvPr>
          <p:cNvSpPr txBox="1"/>
          <p:nvPr/>
        </p:nvSpPr>
        <p:spPr>
          <a:xfrm>
            <a:off x="219749" y="3844826"/>
            <a:ext cx="4213706"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Either a + or a 00. Note that + must be escaped with \</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2" idx="0"/>
          </p:cNvCxnSpPr>
          <p:nvPr/>
        </p:nvCxnSpPr>
        <p:spPr>
          <a:xfrm flipH="1">
            <a:off x="2326602" y="2302114"/>
            <a:ext cx="998489" cy="1542712"/>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a:endCxn id="15" idx="0"/>
          </p:cNvCxnSpPr>
          <p:nvPr/>
        </p:nvCxnSpPr>
        <p:spPr>
          <a:xfrm>
            <a:off x="8298180" y="2321081"/>
            <a:ext cx="1922549" cy="1353337"/>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0" name="Straight Connector 9">
            <a:extLst>
              <a:ext uri="{FF2B5EF4-FFF2-40B4-BE49-F238E27FC236}">
                <a16:creationId xmlns:a16="http://schemas.microsoft.com/office/drawing/2014/main" id="{70EA8AE8-914E-B44B-93E8-A1BAAEFEFBCC}"/>
              </a:ext>
            </a:extLst>
          </p:cNvPr>
          <p:cNvCxnSpPr>
            <a:cxnSpLocks/>
          </p:cNvCxnSpPr>
          <p:nvPr/>
        </p:nvCxnSpPr>
        <p:spPr>
          <a:xfrm>
            <a:off x="8104448" y="2113280"/>
            <a:ext cx="387465"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5" name="TextBox 14">
            <a:extLst>
              <a:ext uri="{FF2B5EF4-FFF2-40B4-BE49-F238E27FC236}">
                <a16:creationId xmlns:a16="http://schemas.microsoft.com/office/drawing/2014/main" id="{0CDA512E-EAC5-414E-B984-9A1866647F92}"/>
              </a:ext>
            </a:extLst>
          </p:cNvPr>
          <p:cNvSpPr txBox="1"/>
          <p:nvPr/>
        </p:nvSpPr>
        <p:spPr>
          <a:xfrm>
            <a:off x="7614631" y="3674418"/>
            <a:ext cx="5212195"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Previous block inside () is optional: can be there, or not</a:t>
            </a:r>
          </a:p>
        </p:txBody>
      </p:sp>
      <p:cxnSp>
        <p:nvCxnSpPr>
          <p:cNvPr id="19" name="Straight Arrow Connector 18">
            <a:extLst>
              <a:ext uri="{FF2B5EF4-FFF2-40B4-BE49-F238E27FC236}">
                <a16:creationId xmlns:a16="http://schemas.microsoft.com/office/drawing/2014/main" id="{10AB5935-F3CB-134A-84EE-B36DFEA6F05C}"/>
              </a:ext>
            </a:extLst>
          </p:cNvPr>
          <p:cNvCxnSpPr>
            <a:cxnSpLocks/>
            <a:endCxn id="11" idx="0"/>
          </p:cNvCxnSpPr>
          <p:nvPr/>
        </p:nvCxnSpPr>
        <p:spPr>
          <a:xfrm>
            <a:off x="6275147" y="2321081"/>
            <a:ext cx="727187" cy="4197800"/>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4214917153"/>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07750E71-4889-D546-B7E1-E4B92BB2B8F7}"/>
              </a:ext>
            </a:extLst>
          </p:cNvPr>
          <p:cNvSpPr>
            <a:spLocks noGrp="1"/>
          </p:cNvSpPr>
          <p:nvPr>
            <p:ph type="body" idx="1"/>
          </p:nvPr>
        </p:nvSpPr>
        <p:spPr>
          <a:xfrm>
            <a:off x="1074420" y="327660"/>
            <a:ext cx="11099800" cy="1785620"/>
          </a:xfrm>
        </p:spPr>
        <p:txBody>
          <a:bodyPr>
            <a:normAutofit/>
          </a:bodyPr>
          <a:lstStyle/>
          <a:p>
            <a:pPr marL="0" indent="0" algn="ctr">
              <a:buNone/>
            </a:pPr>
            <a:r>
              <a:rPr lang="en-US" sz="7200" dirty="0"/>
              <a:t>((\+|00)[0-9]{2})?</a:t>
            </a:r>
            <a:r>
              <a:rPr lang="en-US" sz="7200" b="1" dirty="0"/>
              <a:t>[0-9]{8}</a:t>
            </a:r>
          </a:p>
        </p:txBody>
      </p:sp>
      <p:cxnSp>
        <p:nvCxnSpPr>
          <p:cNvPr id="6" name="Straight Connector 5">
            <a:extLst>
              <a:ext uri="{FF2B5EF4-FFF2-40B4-BE49-F238E27FC236}">
                <a16:creationId xmlns:a16="http://schemas.microsoft.com/office/drawing/2014/main" id="{32A57BC0-3656-6240-9A42-D4E512C4E51C}"/>
              </a:ext>
            </a:extLst>
          </p:cNvPr>
          <p:cNvCxnSpPr>
            <a:cxnSpLocks/>
          </p:cNvCxnSpPr>
          <p:nvPr/>
        </p:nvCxnSpPr>
        <p:spPr>
          <a:xfrm>
            <a:off x="8700655" y="2113280"/>
            <a:ext cx="1509222"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937920A1-9017-A04A-9AF2-8309031CBBF1}"/>
              </a:ext>
            </a:extLst>
          </p:cNvPr>
          <p:cNvCxnSpPr>
            <a:cxnSpLocks/>
          </p:cNvCxnSpPr>
          <p:nvPr/>
        </p:nvCxnSpPr>
        <p:spPr>
          <a:xfrm>
            <a:off x="10751127" y="2113280"/>
            <a:ext cx="470131" cy="0"/>
          </a:xfrm>
          <a:prstGeom prst="line">
            <a:avLst/>
          </a:prstGeom>
          <a:noFill/>
          <a:ln w="88900" cap="flat">
            <a:solidFill>
              <a:srgbClr val="000000"/>
            </a:solidFill>
            <a:prstDash val="solid"/>
            <a:miter lim="400000"/>
            <a:headEnd type="oval"/>
            <a:tailEnd type="oval"/>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E3FCB063-EF3E-454E-8030-202F467B9E0E}"/>
              </a:ext>
            </a:extLst>
          </p:cNvPr>
          <p:cNvSpPr txBox="1"/>
          <p:nvPr/>
        </p:nvSpPr>
        <p:spPr>
          <a:xfrm>
            <a:off x="1691180" y="3783437"/>
            <a:ext cx="6121869"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Any digit between 0 and 9</a:t>
            </a:r>
          </a:p>
        </p:txBody>
      </p:sp>
      <p:sp>
        <p:nvSpPr>
          <p:cNvPr id="12" name="TextBox 11">
            <a:extLst>
              <a:ext uri="{FF2B5EF4-FFF2-40B4-BE49-F238E27FC236}">
                <a16:creationId xmlns:a16="http://schemas.microsoft.com/office/drawing/2014/main" id="{49D307A0-C847-7A44-A876-FCEF3B952690}"/>
              </a:ext>
            </a:extLst>
          </p:cNvPr>
          <p:cNvSpPr txBox="1"/>
          <p:nvPr/>
        </p:nvSpPr>
        <p:spPr>
          <a:xfrm>
            <a:off x="5649808" y="5415870"/>
            <a:ext cx="7150869"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mn-lt"/>
                <a:ea typeface="+mn-ea"/>
                <a:cs typeface="+mn-cs"/>
                <a:sym typeface="Helvetica Light"/>
              </a:rPr>
              <a:t>Previous block repeated exactly 8 times</a:t>
            </a:r>
          </a:p>
        </p:txBody>
      </p:sp>
      <p:cxnSp>
        <p:nvCxnSpPr>
          <p:cNvPr id="14" name="Straight Arrow Connector 13">
            <a:extLst>
              <a:ext uri="{FF2B5EF4-FFF2-40B4-BE49-F238E27FC236}">
                <a16:creationId xmlns:a16="http://schemas.microsoft.com/office/drawing/2014/main" id="{1F40B50B-C9DE-6F45-AD78-78657FC45638}"/>
              </a:ext>
            </a:extLst>
          </p:cNvPr>
          <p:cNvCxnSpPr>
            <a:cxnSpLocks/>
            <a:endCxn id="11" idx="0"/>
          </p:cNvCxnSpPr>
          <p:nvPr/>
        </p:nvCxnSpPr>
        <p:spPr>
          <a:xfrm flipH="1">
            <a:off x="4752115" y="2321081"/>
            <a:ext cx="4473127" cy="1462356"/>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BC30F031-FD18-8D46-9889-166953BFAF0F}"/>
              </a:ext>
            </a:extLst>
          </p:cNvPr>
          <p:cNvCxnSpPr>
            <a:cxnSpLocks/>
          </p:cNvCxnSpPr>
          <p:nvPr/>
        </p:nvCxnSpPr>
        <p:spPr>
          <a:xfrm flipH="1">
            <a:off x="9455266" y="2321081"/>
            <a:ext cx="1530927" cy="3094788"/>
          </a:xfrm>
          <a:prstGeom prst="straightConnector1">
            <a:avLst/>
          </a:prstGeom>
          <a:noFill/>
          <a:ln w="63500" cap="flat">
            <a:solidFill>
              <a:srgbClr val="000000"/>
            </a:solidFill>
            <a:prstDash val="solid"/>
            <a:miter lim="400000"/>
            <a:headEnd type="triangle"/>
            <a:tailEnd type="non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601994512"/>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Limitations of Regex</a:t>
            </a:r>
          </a:p>
        </p:txBody>
      </p:sp>
      <p:sp>
        <p:nvSpPr>
          <p:cNvPr id="3" name="Text Placeholder 2"/>
          <p:cNvSpPr>
            <a:spLocks noGrp="1"/>
          </p:cNvSpPr>
          <p:nvPr>
            <p:ph type="body" idx="1"/>
          </p:nvPr>
        </p:nvSpPr>
        <p:spPr>
          <a:xfrm>
            <a:off x="518160" y="2603500"/>
            <a:ext cx="12049760" cy="6662420"/>
          </a:xfrm>
        </p:spPr>
        <p:txBody>
          <a:bodyPr/>
          <a:lstStyle/>
          <a:p>
            <a:r>
              <a:rPr lang="en-US" dirty="0"/>
              <a:t>Regex are very useful in many contexts to check the validity of strings that are supposed to have constraints</a:t>
            </a:r>
          </a:p>
          <a:p>
            <a:r>
              <a:rPr lang="en-US" dirty="0"/>
              <a:t>However, they are not fully expressive, as there are constraints you cannot express with a regex</a:t>
            </a:r>
          </a:p>
          <a:p>
            <a:r>
              <a:rPr lang="en-US" dirty="0"/>
              <a:t>Example: you cannot use a regex to check if a string is a valid Java code</a:t>
            </a:r>
          </a:p>
          <a:p>
            <a:pPr lvl="1"/>
            <a:r>
              <a:rPr lang="en-US" dirty="0"/>
              <a:t>for that, you need a Context-Free Grammar, but we will not see them in this course</a:t>
            </a:r>
          </a:p>
          <a:p>
            <a:endParaRPr lang="en-US" dirty="0"/>
          </a:p>
        </p:txBody>
      </p:sp>
    </p:spTree>
    <p:extLst>
      <p:ext uri="{BB962C8B-B14F-4D97-AF65-F5344CB8AC3E}">
        <p14:creationId xmlns:p14="http://schemas.microsoft.com/office/powerpoint/2010/main" val="1246322065"/>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0618" y="2890078"/>
            <a:ext cx="12162408" cy="6740307"/>
          </a:xfrm>
          <a:prstGeom prst="rect">
            <a:avLst/>
          </a:prstGeom>
        </p:spPr>
        <p:txBody>
          <a:bodyPr wrap="square">
            <a:spAutoFit/>
          </a:bodyPr>
          <a:lstStyle/>
          <a:p>
            <a:r>
              <a:rPr lang="vi-VN" sz="2400" dirty="0"/>
              <a:t> </a:t>
            </a:r>
            <a:r>
              <a:rPr lang="en-US" sz="2400" dirty="0"/>
              <a:t>… </a:t>
            </a:r>
            <a:r>
              <a:rPr lang="vi-VN" sz="2400" dirty="0"/>
              <a:t>Rege̿̔̉x-based HTML parsers are the cancer that is killing StackOverflow it is too late it is too late we cannot be saved the trangession of a chi͡ld ensures regex will consume all living tissue (except for HTML which it cannot, as previously prophesied) dear lord help us how can anyone survive this scourge using regex to parse HTML has doomed humanity to an eternity of dread torture and security holes using regex as a tool to process HTML establishes a breach between this world and the dread realm of c͒ͪo͛ͫrrupt entities (like SGML entities, but more corrupt) a mere glimpse of the world of reg​ex parsers for HTML will ins​tantly transport a programmer's consciousness into a world of ceaseless screaming, he comes, the pestilent slithy regex-infection wil​l devour your HT​ML parser, application and existence for all time like Visual Basic only worse he comes he comes do not fi​ght he com̡e̶s, ̕h̵i​s un̨ho͞ly radiańcé destro</a:t>
            </a:r>
            <a:r>
              <a:rPr lang="az-Cyrl-AZ" sz="2400" dirty="0"/>
              <a:t>҉</a:t>
            </a:r>
            <a:r>
              <a:rPr lang="vi-VN" sz="2400" dirty="0"/>
              <a:t>ying all enli̍̈́̂̈́ghtenment, HTML tags lea͠ki̧n͘g fr̶ǫm ̡yo​͟ur eye͢s̸ ̛l̕ik͏e liq​uid pain, the song of re̸gular exp​ression parsing will exti​nguish the voices of mor​tal man from the sp​here I can see it can you see ̲͚̖͔̙î̩́t̲͎̩̱͔́̋̀ it is beautiful t​he final snuffing of the lie​s of Man ALL IS LOŚ͖̩͇̗̪̏̈́T ALL I​S LOST the pon̷y he comes he c̶̮omes he comes the ich​or permeates all MY FACE MY FACE ᵒh god no NO NOO̼O​O N</a:t>
            </a:r>
            <a:r>
              <a:rPr lang="el-GR" sz="2400" dirty="0"/>
              <a:t>Θ </a:t>
            </a:r>
            <a:r>
              <a:rPr lang="vi-VN" sz="2400" dirty="0"/>
              <a:t>stop the an​*̶͑̾̾​̅ͫ͏̙̤g͇̫͛͆̾ͫ̑͆l͖͉̗̩̳̟̍ͫͥͨe̠̅s ͎a̧͈͖r̽̾̈́͒͑e n​ot rè̑ͧ̌aͨl̘̝̙̃ͤ͂̾̆ ZA̡͊͠͝LG</a:t>
            </a:r>
            <a:r>
              <a:rPr lang="el-GR" sz="2400" dirty="0"/>
              <a:t>Ό </a:t>
            </a:r>
            <a:r>
              <a:rPr lang="vi-VN" sz="2400" dirty="0"/>
              <a:t>ISͮ̂</a:t>
            </a:r>
            <a:r>
              <a:rPr lang="az-Cyrl-AZ" sz="2400" dirty="0"/>
              <a:t>҉̯͈͕̹̘̱ </a:t>
            </a:r>
            <a:r>
              <a:rPr lang="vi-VN" sz="2400" dirty="0"/>
              <a:t>TO͇̹̺ͅƝ̴ȳ̳ TH̘Ë͖́̉ ͠P̯͍̭O̚​N̐Y̡ H̸̡̪̯ͨ͊̽̅̾̎Ȩ̬̩̾͛ͪ̈́̀́͘ ̶̧̨̱̹̭̯ͧ̾ͬC̷̙̲̝͖ͭ̏ͥͮ͟Oͮ͏̮̪̝͍M̲̖͊̒ͪͩͬ̚̚͜Ȇ̴̟̟͙̞ͩ͌͝S̨̥̫͎̭ͯ̿̔̀ͅ</a:t>
            </a:r>
          </a:p>
          <a:p>
            <a:endParaRPr lang="vi-VN" sz="2400" dirty="0"/>
          </a:p>
        </p:txBody>
      </p:sp>
      <p:sp>
        <p:nvSpPr>
          <p:cNvPr id="6" name="Rectangle 5"/>
          <p:cNvSpPr/>
          <p:nvPr/>
        </p:nvSpPr>
        <p:spPr>
          <a:xfrm>
            <a:off x="390618" y="2304975"/>
            <a:ext cx="11991760" cy="400110"/>
          </a:xfrm>
          <a:prstGeom prst="rect">
            <a:avLst/>
          </a:prstGeom>
        </p:spPr>
        <p:txBody>
          <a:bodyPr wrap="square">
            <a:spAutoFit/>
          </a:bodyPr>
          <a:lstStyle/>
          <a:p>
            <a:r>
              <a:rPr lang="en-US" sz="2000" dirty="0">
                <a:solidFill>
                  <a:srgbClr val="0070C0"/>
                </a:solidFill>
              </a:rPr>
              <a:t>https://stackoverflow.com/questions/1732348/regex-match-open-tags-except-xhtml-self-contained-tags</a:t>
            </a:r>
          </a:p>
        </p:txBody>
      </p:sp>
      <p:sp>
        <p:nvSpPr>
          <p:cNvPr id="7" name="TextBox 6"/>
          <p:cNvSpPr txBox="1"/>
          <p:nvPr/>
        </p:nvSpPr>
        <p:spPr>
          <a:xfrm>
            <a:off x="390619" y="168464"/>
            <a:ext cx="8088364"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584200"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000000"/>
                </a:solidFill>
                <a:effectLst/>
                <a:uFillTx/>
                <a:latin typeface="+mn-lt"/>
                <a:ea typeface="+mn-ea"/>
                <a:cs typeface="+mn-cs"/>
                <a:sym typeface="Helvetica Light"/>
              </a:rPr>
              <a:t>Do</a:t>
            </a:r>
            <a:r>
              <a:rPr kumimoji="0" lang="en-US" sz="6000" b="0" i="0" u="none" strike="noStrike" cap="none" spc="0" normalizeH="0" dirty="0">
                <a:ln>
                  <a:noFill/>
                </a:ln>
                <a:solidFill>
                  <a:srgbClr val="000000"/>
                </a:solidFill>
                <a:effectLst/>
                <a:uFillTx/>
                <a:latin typeface="+mn-lt"/>
                <a:ea typeface="+mn-ea"/>
                <a:cs typeface="+mn-cs"/>
                <a:sym typeface="Helvetica Light"/>
              </a:rPr>
              <a:t> Not Use Regex for HTML!!! </a:t>
            </a:r>
            <a:endParaRPr kumimoji="0" lang="en-US" sz="6000" b="0" i="0" u="none" strike="noStrike" cap="none" spc="0" normalizeH="0" baseline="0" dirty="0">
              <a:ln>
                <a:noFill/>
              </a:ln>
              <a:solidFill>
                <a:srgbClr val="000000"/>
              </a:solidFill>
              <a:effectLst/>
              <a:uFillTx/>
              <a:latin typeface="+mn-lt"/>
              <a:ea typeface="+mn-ea"/>
              <a:cs typeface="+mn-cs"/>
              <a:sym typeface="Helvetica Light"/>
            </a:endParaRPr>
          </a:p>
        </p:txBody>
      </p:sp>
      <p:pic>
        <p:nvPicPr>
          <p:cNvPr id="2" name="Picture 1">
            <a:extLst>
              <a:ext uri="{FF2B5EF4-FFF2-40B4-BE49-F238E27FC236}">
                <a16:creationId xmlns:a16="http://schemas.microsoft.com/office/drawing/2014/main" id="{E3F85286-E4E4-EB4B-A90E-2313E54D968D}"/>
              </a:ext>
            </a:extLst>
          </p:cNvPr>
          <p:cNvPicPr>
            <a:picLocks noChangeAspect="1"/>
          </p:cNvPicPr>
          <p:nvPr/>
        </p:nvPicPr>
        <p:blipFill>
          <a:blip r:embed="rId2"/>
          <a:stretch>
            <a:fillRect/>
          </a:stretch>
        </p:blipFill>
        <p:spPr>
          <a:xfrm>
            <a:off x="10873419" y="189679"/>
            <a:ext cx="1906822" cy="1906822"/>
          </a:xfrm>
          <a:prstGeom prst="rect">
            <a:avLst/>
          </a:prstGeom>
        </p:spPr>
      </p:pic>
    </p:spTree>
    <p:extLst>
      <p:ext uri="{BB962C8B-B14F-4D97-AF65-F5344CB8AC3E}">
        <p14:creationId xmlns:p14="http://schemas.microsoft.com/office/powerpoint/2010/main" val="389816274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A Regex</a:t>
            </a:r>
          </a:p>
        </p:txBody>
      </p:sp>
      <p:sp>
        <p:nvSpPr>
          <p:cNvPr id="3" name="Text Placeholder 2"/>
          <p:cNvSpPr>
            <a:spLocks noGrp="1"/>
          </p:cNvSpPr>
          <p:nvPr>
            <p:ph type="body" idx="1"/>
          </p:nvPr>
        </p:nvSpPr>
        <p:spPr/>
        <p:txBody>
          <a:bodyPr/>
          <a:lstStyle/>
          <a:p>
            <a:r>
              <a:rPr lang="en-US" dirty="0"/>
              <a:t>Each Java String has a method </a:t>
            </a:r>
            <a:r>
              <a:rPr lang="en-US" i="1" dirty="0"/>
              <a:t>“.matches()</a:t>
            </a:r>
            <a:r>
              <a:rPr lang="en-US" dirty="0"/>
              <a:t>” that takes as input a regex</a:t>
            </a:r>
          </a:p>
          <a:p>
            <a:r>
              <a:rPr lang="en-US" dirty="0"/>
              <a:t>However, important to understand how </a:t>
            </a:r>
            <a:r>
              <a:rPr lang="en-US" dirty="0" err="1"/>
              <a:t>regexs</a:t>
            </a:r>
            <a:r>
              <a:rPr lang="en-US" dirty="0"/>
              <a:t> are implemented</a:t>
            </a:r>
          </a:p>
          <a:p>
            <a:r>
              <a:rPr lang="en-US" dirty="0"/>
              <a:t>We will not see whole implementation considering all operators, but just a minimal working subset </a:t>
            </a:r>
          </a:p>
        </p:txBody>
      </p:sp>
    </p:spTree>
    <p:extLst>
      <p:ext uri="{BB962C8B-B14F-4D97-AF65-F5344CB8AC3E}">
        <p14:creationId xmlns:p14="http://schemas.microsoft.com/office/powerpoint/2010/main" val="1792155236"/>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7580" y="116840"/>
            <a:ext cx="11099800" cy="1488440"/>
          </a:xfrm>
        </p:spPr>
        <p:txBody>
          <a:bodyPr/>
          <a:lstStyle/>
          <a:p>
            <a:r>
              <a:rPr lang="en-US" dirty="0"/>
              <a:t>Example</a:t>
            </a:r>
          </a:p>
        </p:txBody>
      </p:sp>
      <p:sp>
        <p:nvSpPr>
          <p:cNvPr id="3" name="Text Placeholder 2"/>
          <p:cNvSpPr>
            <a:spLocks noGrp="1"/>
          </p:cNvSpPr>
          <p:nvPr>
            <p:ph type="body" idx="1"/>
          </p:nvPr>
        </p:nvSpPr>
        <p:spPr>
          <a:xfrm>
            <a:off x="426720" y="1503680"/>
            <a:ext cx="12161520" cy="8026400"/>
          </a:xfrm>
        </p:spPr>
        <p:txBody>
          <a:bodyPr>
            <a:normAutofit fontScale="92500" lnSpcReduction="20000"/>
          </a:bodyPr>
          <a:lstStyle/>
          <a:p>
            <a:r>
              <a:rPr lang="en-US" dirty="0"/>
              <a:t>Regex: </a:t>
            </a:r>
            <a:r>
              <a:rPr lang="mr-IN" b="1" dirty="0"/>
              <a:t>(</a:t>
            </a:r>
            <a:r>
              <a:rPr lang="mr-IN" b="1" dirty="0" err="1"/>
              <a:t>a</a:t>
            </a:r>
            <a:r>
              <a:rPr lang="mr-IN" b="1" dirty="0"/>
              <a:t>*|(</a:t>
            </a:r>
            <a:r>
              <a:rPr lang="mr-IN" b="1" dirty="0" err="1"/>
              <a:t>bc</a:t>
            </a:r>
            <a:r>
              <a:rPr lang="mr-IN" b="1" dirty="0"/>
              <a:t>)*)</a:t>
            </a:r>
            <a:r>
              <a:rPr lang="mr-IN" b="1" dirty="0" err="1"/>
              <a:t>z</a:t>
            </a:r>
            <a:endParaRPr lang="en-US" b="1" dirty="0"/>
          </a:p>
          <a:p>
            <a:r>
              <a:rPr lang="en-US" dirty="0"/>
              <a:t>Matching: “z”, “</a:t>
            </a:r>
            <a:r>
              <a:rPr lang="en-US" dirty="0" err="1"/>
              <a:t>az</a:t>
            </a:r>
            <a:r>
              <a:rPr lang="en-US" dirty="0"/>
              <a:t>”, “</a:t>
            </a:r>
            <a:r>
              <a:rPr lang="en-US" dirty="0" err="1"/>
              <a:t>aaaaaaz</a:t>
            </a:r>
            <a:r>
              <a:rPr lang="en-US" dirty="0"/>
              <a:t>”, “</a:t>
            </a:r>
            <a:r>
              <a:rPr lang="en-US" dirty="0" err="1"/>
              <a:t>bcz</a:t>
            </a:r>
            <a:r>
              <a:rPr lang="en-US" dirty="0"/>
              <a:t>”, “</a:t>
            </a:r>
            <a:r>
              <a:rPr lang="en-US" dirty="0" err="1"/>
              <a:t>bcbcbcz</a:t>
            </a:r>
            <a:r>
              <a:rPr lang="en-US" dirty="0"/>
              <a:t>”</a:t>
            </a:r>
          </a:p>
          <a:p>
            <a:r>
              <a:rPr lang="en-US" dirty="0"/>
              <a:t>When we read a first “a”, there are two valid alternatives: either we get another “a”, or we get a “z” (but only if it was the last char to scan)</a:t>
            </a:r>
          </a:p>
          <a:p>
            <a:r>
              <a:rPr lang="en-US" dirty="0"/>
              <a:t>As for KMP, for the matching we need a </a:t>
            </a:r>
            <a:r>
              <a:rPr lang="en-US" i="1" dirty="0"/>
              <a:t>finite state machine </a:t>
            </a:r>
          </a:p>
          <a:p>
            <a:r>
              <a:rPr lang="en-US" dirty="0"/>
              <a:t>However, we need a </a:t>
            </a:r>
            <a:r>
              <a:rPr lang="en-US" i="1" dirty="0"/>
              <a:t>non-deterministic</a:t>
            </a:r>
            <a:r>
              <a:rPr lang="en-US" dirty="0"/>
              <a:t> one, because at each step several different paths could be taken</a:t>
            </a:r>
          </a:p>
          <a:p>
            <a:r>
              <a:rPr lang="en-US" dirty="0"/>
              <a:t>We need to keep track of all possible paths that could be valid</a:t>
            </a:r>
          </a:p>
          <a:p>
            <a:r>
              <a:rPr lang="en-US" dirty="0"/>
              <a:t>This is due to operators like </a:t>
            </a:r>
            <a:r>
              <a:rPr lang="en-US" b="1" dirty="0"/>
              <a:t>|</a:t>
            </a:r>
            <a:r>
              <a:rPr lang="en-US" dirty="0"/>
              <a:t> and </a:t>
            </a:r>
            <a:r>
              <a:rPr lang="en-US" b="1" dirty="0"/>
              <a:t>*</a:t>
            </a:r>
          </a:p>
        </p:txBody>
      </p:sp>
    </p:spTree>
    <p:extLst>
      <p:ext uri="{BB962C8B-B14F-4D97-AF65-F5344CB8AC3E}">
        <p14:creationId xmlns:p14="http://schemas.microsoft.com/office/powerpoint/2010/main" val="55424226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fontScale="92500" lnSpcReduction="10000"/>
          </a:bodyPr>
          <a:lstStyle/>
          <a:p>
            <a:r>
              <a:rPr lang="en-US" i="1" dirty="0"/>
              <a:t>Empty-transitions</a:t>
            </a:r>
            <a:r>
              <a:rPr lang="en-US" dirty="0"/>
              <a:t> are transitions on the graph that can be taken without reading data from text, </a:t>
            </a:r>
            <a:r>
              <a:rPr lang="en-US" dirty="0" err="1"/>
              <a:t>ie</a:t>
            </a:r>
            <a:r>
              <a:rPr lang="en-US" dirty="0"/>
              <a:t> transitions related to the meta-characters</a:t>
            </a:r>
          </a:p>
          <a:p>
            <a:r>
              <a:rPr lang="en-US" dirty="0"/>
              <a:t>We do not need to </a:t>
            </a:r>
            <a:r>
              <a:rPr lang="en-US" i="1" dirty="0"/>
              <a:t>explicitly</a:t>
            </a:r>
            <a:r>
              <a:rPr lang="en-US" dirty="0"/>
              <a:t> represent transitions when parsing and consuming chars from the text, </a:t>
            </a:r>
            <a:r>
              <a:rPr lang="en-US" dirty="0" err="1"/>
              <a:t>eg</a:t>
            </a:r>
            <a:r>
              <a:rPr lang="en-US" dirty="0"/>
              <a:t> transition from “b” to “c”, and “z” to AS</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20" name="Straight Arrow Connector 19"/>
          <p:cNvCxnSpPr>
            <a:stCxn id="4" idx="4"/>
            <a:endCxn id="12" idx="4"/>
          </p:cNvCxnSpPr>
          <p:nvPr/>
        </p:nvCxnSpPr>
        <p:spPr>
          <a:xfrm rot="5400000" flipH="1" flipV="1">
            <a:off x="2833790" y="369885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8" idx="4"/>
            <a:endCxn id="5" idx="4"/>
          </p:cNvCxnSpPr>
          <p:nvPr/>
        </p:nvCxnSpPr>
        <p:spPr>
          <a:xfrm rot="16200000" flipH="1">
            <a:off x="2338075" y="543990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8" name="Straight Arrow Connector 19"/>
          <p:cNvCxnSpPr>
            <a:stCxn id="5" idx="0"/>
            <a:endCxn id="18" idx="0"/>
          </p:cNvCxnSpPr>
          <p:nvPr/>
        </p:nvCxnSpPr>
        <p:spPr>
          <a:xfrm rot="16200000" flipV="1">
            <a:off x="2338076" y="451661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3" name="Straight Arrow Connector 19"/>
          <p:cNvCxnSpPr>
            <a:stCxn id="9" idx="4"/>
            <a:endCxn id="11" idx="4"/>
          </p:cNvCxnSpPr>
          <p:nvPr/>
        </p:nvCxnSpPr>
        <p:spPr>
          <a:xfrm rot="16200000" flipH="1">
            <a:off x="7411772" y="262857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9" name="Straight Arrow Connector 19"/>
          <p:cNvCxnSpPr>
            <a:stCxn id="19" idx="0"/>
            <a:endCxn id="12" idx="0"/>
          </p:cNvCxnSpPr>
          <p:nvPr/>
        </p:nvCxnSpPr>
        <p:spPr>
          <a:xfrm rot="16200000" flipV="1">
            <a:off x="7259347" y="2840697"/>
            <a:ext cx="13968" cy="4372629"/>
          </a:xfrm>
          <a:prstGeom prst="curvedConnector3">
            <a:avLst>
              <a:gd name="adj1" fmla="val 5300745"/>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53" name="Straight Arrow Connector 19"/>
          <p:cNvCxnSpPr>
            <a:stCxn id="12" idx="4"/>
            <a:endCxn id="19" idx="4"/>
          </p:cNvCxnSpPr>
          <p:nvPr/>
        </p:nvCxnSpPr>
        <p:spPr>
          <a:xfrm rot="16200000" flipH="1">
            <a:off x="7259346" y="376398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70742518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fontScale="90000"/>
          </a:bodyPr>
          <a:lstStyle/>
          <a:p>
            <a:r>
              <a:rPr lang="en-US" dirty="0"/>
              <a:t>First Step When Matching</a:t>
            </a:r>
          </a:p>
        </p:txBody>
      </p:sp>
      <p:sp>
        <p:nvSpPr>
          <p:cNvPr id="3" name="Text Placeholder 2"/>
          <p:cNvSpPr>
            <a:spLocks noGrp="1"/>
          </p:cNvSpPr>
          <p:nvPr>
            <p:ph type="body" idx="1"/>
          </p:nvPr>
        </p:nvSpPr>
        <p:spPr>
          <a:xfrm>
            <a:off x="396240" y="1554480"/>
            <a:ext cx="12608560" cy="4003040"/>
          </a:xfrm>
        </p:spPr>
        <p:txBody>
          <a:bodyPr>
            <a:normAutofit fontScale="92500" lnSpcReduction="10000"/>
          </a:bodyPr>
          <a:lstStyle/>
          <a:p>
            <a:pPr>
              <a:spcBef>
                <a:spcPts val="2400"/>
              </a:spcBef>
            </a:pPr>
            <a:r>
              <a:rPr lang="en-US" dirty="0"/>
              <a:t>I can navigate the graph to look at all possible states I could be non-deterministically be in</a:t>
            </a:r>
          </a:p>
          <a:p>
            <a:pPr>
              <a:spcBef>
                <a:spcPts val="2400"/>
              </a:spcBef>
            </a:pPr>
            <a:r>
              <a:rPr lang="en-US" dirty="0" err="1"/>
              <a:t>Ie</a:t>
            </a:r>
            <a:r>
              <a:rPr lang="en-US" dirty="0"/>
              <a:t>, expecting to read “a”, “b” or “z”</a:t>
            </a:r>
          </a:p>
          <a:p>
            <a:pPr>
              <a:spcBef>
                <a:spcPts val="2400"/>
              </a:spcBef>
            </a:pPr>
            <a:r>
              <a:rPr lang="en-US" dirty="0"/>
              <a:t>Paths: “</a:t>
            </a:r>
            <a:r>
              <a:rPr lang="en-US" b="1" dirty="0"/>
              <a:t>( -&gt; a</a:t>
            </a:r>
            <a:r>
              <a:rPr lang="en-US" dirty="0"/>
              <a:t>” ,  “</a:t>
            </a:r>
            <a:r>
              <a:rPr lang="en-US" b="1" dirty="0"/>
              <a:t>( -&gt; ( -&gt; b</a:t>
            </a:r>
            <a:r>
              <a:rPr lang="en-US" dirty="0"/>
              <a:t>” , “</a:t>
            </a:r>
            <a:r>
              <a:rPr lang="en-US" b="1" dirty="0"/>
              <a:t>( -&gt; ( -&gt; * -&gt; ) -&gt; z</a:t>
            </a:r>
            <a:r>
              <a:rPr lang="en-US" dirty="0"/>
              <a:t>”, </a:t>
            </a:r>
            <a:r>
              <a:rPr lang="en-US" b="1" dirty="0"/>
              <a:t>“( -&gt; a -&gt; </a:t>
            </a:r>
            <a:r>
              <a:rPr lang="en-US" dirty="0">
                <a:solidFill>
                  <a:srgbClr val="FF0000"/>
                </a:solidFill>
              </a:rPr>
              <a:t>✶</a:t>
            </a:r>
            <a:r>
              <a:rPr lang="en-US" b="1" dirty="0"/>
              <a:t>-&gt; | -&gt; ) -&gt; z”</a:t>
            </a:r>
          </a:p>
          <a:p>
            <a:pPr>
              <a:spcBef>
                <a:spcPts val="2400"/>
              </a:spcBef>
            </a:pPr>
            <a:r>
              <a:rPr lang="en-US" dirty="0"/>
              <a:t>Note: that “z” can be reached with two different paths</a:t>
            </a: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78600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52343221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44500"/>
            <a:ext cx="11099800" cy="1346668"/>
          </a:xfrm>
        </p:spPr>
        <p:txBody>
          <a:bodyPr/>
          <a:lstStyle/>
          <a:p>
            <a:r>
              <a:rPr lang="en-US" dirty="0"/>
              <a:t>Definitions</a:t>
            </a:r>
          </a:p>
        </p:txBody>
      </p:sp>
      <p:sp>
        <p:nvSpPr>
          <p:cNvPr id="3" name="Text Placeholder 2"/>
          <p:cNvSpPr>
            <a:spLocks noGrp="1"/>
          </p:cNvSpPr>
          <p:nvPr>
            <p:ph type="body" idx="1"/>
          </p:nvPr>
        </p:nvSpPr>
        <p:spPr>
          <a:xfrm>
            <a:off x="481982" y="2204005"/>
            <a:ext cx="12319617" cy="4711699"/>
          </a:xfrm>
        </p:spPr>
        <p:txBody>
          <a:bodyPr>
            <a:normAutofit fontScale="92500" lnSpcReduction="10000"/>
          </a:bodyPr>
          <a:lstStyle/>
          <a:p>
            <a:r>
              <a:rPr lang="en-US" dirty="0"/>
              <a:t>A </a:t>
            </a:r>
            <a:r>
              <a:rPr lang="en-US" i="1" dirty="0"/>
              <a:t>text</a:t>
            </a:r>
            <a:r>
              <a:rPr lang="en-US" dirty="0"/>
              <a:t> of length </a:t>
            </a:r>
            <a:r>
              <a:rPr lang="en-US" i="1" dirty="0"/>
              <a:t>N</a:t>
            </a:r>
            <a:r>
              <a:rPr lang="en-US" dirty="0"/>
              <a:t> we want to search in</a:t>
            </a:r>
          </a:p>
          <a:p>
            <a:r>
              <a:rPr lang="en-US" dirty="0"/>
              <a:t>A </a:t>
            </a:r>
            <a:r>
              <a:rPr lang="en-US" i="1" dirty="0"/>
              <a:t>target</a:t>
            </a:r>
            <a:r>
              <a:rPr lang="en-US" dirty="0"/>
              <a:t> string of length </a:t>
            </a:r>
            <a:r>
              <a:rPr lang="en-US" i="1" dirty="0"/>
              <a:t>M</a:t>
            </a:r>
            <a:r>
              <a:rPr lang="en-US" dirty="0"/>
              <a:t> that we want to search, and check its position inside </a:t>
            </a:r>
            <a:r>
              <a:rPr lang="en-US" i="1" dirty="0"/>
              <a:t>text</a:t>
            </a:r>
          </a:p>
          <a:p>
            <a:pPr lvl="1"/>
            <a:r>
              <a:rPr lang="en-US" dirty="0"/>
              <a:t>usually a word, but can be any string </a:t>
            </a:r>
          </a:p>
          <a:p>
            <a:r>
              <a:rPr lang="en-US" dirty="0"/>
              <a:t>Example: text=“</a:t>
            </a:r>
            <a:r>
              <a:rPr lang="en-US" i="1" dirty="0"/>
              <a:t>A needle in a haystack</a:t>
            </a:r>
            <a:r>
              <a:rPr lang="en-US" dirty="0"/>
              <a:t>”, target=“</a:t>
            </a:r>
            <a:r>
              <a:rPr lang="en-US" i="1" dirty="0"/>
              <a:t>needle</a:t>
            </a:r>
            <a:r>
              <a:rPr lang="en-US" dirty="0"/>
              <a:t>”</a:t>
            </a:r>
          </a:p>
          <a:p>
            <a:pPr lvl="1"/>
            <a:r>
              <a:rPr lang="en-US" dirty="0"/>
              <a:t>recall, we can think of strings like arrays of chars</a:t>
            </a:r>
          </a:p>
          <a:p>
            <a:pPr lvl="1"/>
            <a:r>
              <a:rPr lang="en-US" dirty="0"/>
              <a:t>N=22, M=6, matching at position from 2 to 7</a:t>
            </a:r>
          </a:p>
        </p:txBody>
      </p:sp>
      <p:graphicFrame>
        <p:nvGraphicFramePr>
          <p:cNvPr id="4" name="Table 3"/>
          <p:cNvGraphicFramePr>
            <a:graphicFrameLocks noGrp="1"/>
          </p:cNvGraphicFramePr>
          <p:nvPr>
            <p:extLst>
              <p:ext uri="{D42A27DB-BD31-4B8C-83A1-F6EECF244321}">
                <p14:modId xmlns:p14="http://schemas.microsoft.com/office/powerpoint/2010/main" val="901770022"/>
              </p:ext>
            </p:extLst>
          </p:nvPr>
        </p:nvGraphicFramePr>
        <p:xfrm>
          <a:off x="183978" y="7328541"/>
          <a:ext cx="12636844" cy="1371600"/>
        </p:xfrm>
        <a:graphic>
          <a:graphicData uri="http://schemas.openxmlformats.org/drawingml/2006/table">
            <a:tbl>
              <a:tblPr firstRow="1" bandRow="1">
                <a:tableStyleId>{5940675A-B579-460E-94D1-54222C63F5DA}</a:tableStyleId>
              </a:tblPr>
              <a:tblGrid>
                <a:gridCol w="574402">
                  <a:extLst>
                    <a:ext uri="{9D8B030D-6E8A-4147-A177-3AD203B41FA5}">
                      <a16:colId xmlns:a16="http://schemas.microsoft.com/office/drawing/2014/main" val="2966260843"/>
                    </a:ext>
                  </a:extLst>
                </a:gridCol>
                <a:gridCol w="574402">
                  <a:extLst>
                    <a:ext uri="{9D8B030D-6E8A-4147-A177-3AD203B41FA5}">
                      <a16:colId xmlns:a16="http://schemas.microsoft.com/office/drawing/2014/main" val="2655403497"/>
                    </a:ext>
                  </a:extLst>
                </a:gridCol>
                <a:gridCol w="574402">
                  <a:extLst>
                    <a:ext uri="{9D8B030D-6E8A-4147-A177-3AD203B41FA5}">
                      <a16:colId xmlns:a16="http://schemas.microsoft.com/office/drawing/2014/main" val="51161918"/>
                    </a:ext>
                  </a:extLst>
                </a:gridCol>
                <a:gridCol w="574402">
                  <a:extLst>
                    <a:ext uri="{9D8B030D-6E8A-4147-A177-3AD203B41FA5}">
                      <a16:colId xmlns:a16="http://schemas.microsoft.com/office/drawing/2014/main" val="4085757781"/>
                    </a:ext>
                  </a:extLst>
                </a:gridCol>
                <a:gridCol w="574402">
                  <a:extLst>
                    <a:ext uri="{9D8B030D-6E8A-4147-A177-3AD203B41FA5}">
                      <a16:colId xmlns:a16="http://schemas.microsoft.com/office/drawing/2014/main" val="1885259141"/>
                    </a:ext>
                  </a:extLst>
                </a:gridCol>
                <a:gridCol w="574402">
                  <a:extLst>
                    <a:ext uri="{9D8B030D-6E8A-4147-A177-3AD203B41FA5}">
                      <a16:colId xmlns:a16="http://schemas.microsoft.com/office/drawing/2014/main" val="3406693815"/>
                    </a:ext>
                  </a:extLst>
                </a:gridCol>
                <a:gridCol w="574402">
                  <a:extLst>
                    <a:ext uri="{9D8B030D-6E8A-4147-A177-3AD203B41FA5}">
                      <a16:colId xmlns:a16="http://schemas.microsoft.com/office/drawing/2014/main" val="551427343"/>
                    </a:ext>
                  </a:extLst>
                </a:gridCol>
                <a:gridCol w="574402">
                  <a:extLst>
                    <a:ext uri="{9D8B030D-6E8A-4147-A177-3AD203B41FA5}">
                      <a16:colId xmlns:a16="http://schemas.microsoft.com/office/drawing/2014/main" val="3236945442"/>
                    </a:ext>
                  </a:extLst>
                </a:gridCol>
                <a:gridCol w="574402">
                  <a:extLst>
                    <a:ext uri="{9D8B030D-6E8A-4147-A177-3AD203B41FA5}">
                      <a16:colId xmlns:a16="http://schemas.microsoft.com/office/drawing/2014/main" val="2958950025"/>
                    </a:ext>
                  </a:extLst>
                </a:gridCol>
                <a:gridCol w="574402">
                  <a:extLst>
                    <a:ext uri="{9D8B030D-6E8A-4147-A177-3AD203B41FA5}">
                      <a16:colId xmlns:a16="http://schemas.microsoft.com/office/drawing/2014/main" val="315992084"/>
                    </a:ext>
                  </a:extLst>
                </a:gridCol>
                <a:gridCol w="574402">
                  <a:extLst>
                    <a:ext uri="{9D8B030D-6E8A-4147-A177-3AD203B41FA5}">
                      <a16:colId xmlns:a16="http://schemas.microsoft.com/office/drawing/2014/main" val="962633385"/>
                    </a:ext>
                  </a:extLst>
                </a:gridCol>
                <a:gridCol w="574402">
                  <a:extLst>
                    <a:ext uri="{9D8B030D-6E8A-4147-A177-3AD203B41FA5}">
                      <a16:colId xmlns:a16="http://schemas.microsoft.com/office/drawing/2014/main" val="1985844426"/>
                    </a:ext>
                  </a:extLst>
                </a:gridCol>
                <a:gridCol w="574402">
                  <a:extLst>
                    <a:ext uri="{9D8B030D-6E8A-4147-A177-3AD203B41FA5}">
                      <a16:colId xmlns:a16="http://schemas.microsoft.com/office/drawing/2014/main" val="173885675"/>
                    </a:ext>
                  </a:extLst>
                </a:gridCol>
                <a:gridCol w="574402">
                  <a:extLst>
                    <a:ext uri="{9D8B030D-6E8A-4147-A177-3AD203B41FA5}">
                      <a16:colId xmlns:a16="http://schemas.microsoft.com/office/drawing/2014/main" val="1196902404"/>
                    </a:ext>
                  </a:extLst>
                </a:gridCol>
                <a:gridCol w="574402">
                  <a:extLst>
                    <a:ext uri="{9D8B030D-6E8A-4147-A177-3AD203B41FA5}">
                      <a16:colId xmlns:a16="http://schemas.microsoft.com/office/drawing/2014/main" val="3576583593"/>
                    </a:ext>
                  </a:extLst>
                </a:gridCol>
                <a:gridCol w="574402">
                  <a:extLst>
                    <a:ext uri="{9D8B030D-6E8A-4147-A177-3AD203B41FA5}">
                      <a16:colId xmlns:a16="http://schemas.microsoft.com/office/drawing/2014/main" val="1807945616"/>
                    </a:ext>
                  </a:extLst>
                </a:gridCol>
                <a:gridCol w="574402">
                  <a:extLst>
                    <a:ext uri="{9D8B030D-6E8A-4147-A177-3AD203B41FA5}">
                      <a16:colId xmlns:a16="http://schemas.microsoft.com/office/drawing/2014/main" val="1719638238"/>
                    </a:ext>
                  </a:extLst>
                </a:gridCol>
                <a:gridCol w="574402">
                  <a:extLst>
                    <a:ext uri="{9D8B030D-6E8A-4147-A177-3AD203B41FA5}">
                      <a16:colId xmlns:a16="http://schemas.microsoft.com/office/drawing/2014/main" val="301325865"/>
                    </a:ext>
                  </a:extLst>
                </a:gridCol>
                <a:gridCol w="574402">
                  <a:extLst>
                    <a:ext uri="{9D8B030D-6E8A-4147-A177-3AD203B41FA5}">
                      <a16:colId xmlns:a16="http://schemas.microsoft.com/office/drawing/2014/main" val="1613703355"/>
                    </a:ext>
                  </a:extLst>
                </a:gridCol>
                <a:gridCol w="574402">
                  <a:extLst>
                    <a:ext uri="{9D8B030D-6E8A-4147-A177-3AD203B41FA5}">
                      <a16:colId xmlns:a16="http://schemas.microsoft.com/office/drawing/2014/main" val="3940161714"/>
                    </a:ext>
                  </a:extLst>
                </a:gridCol>
                <a:gridCol w="574402">
                  <a:extLst>
                    <a:ext uri="{9D8B030D-6E8A-4147-A177-3AD203B41FA5}">
                      <a16:colId xmlns:a16="http://schemas.microsoft.com/office/drawing/2014/main" val="2319542359"/>
                    </a:ext>
                  </a:extLst>
                </a:gridCol>
                <a:gridCol w="574402">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d</a:t>
                      </a:r>
                    </a:p>
                  </a:txBody>
                  <a:tcPr>
                    <a:solidFill>
                      <a:schemeClr val="accent6">
                        <a:lumMod val="60000"/>
                        <a:lumOff val="40000"/>
                      </a:schemeClr>
                    </a:solidFill>
                  </a:tcPr>
                </a:tc>
                <a:tc>
                  <a:txBody>
                    <a:bodyPr/>
                    <a:lstStyle/>
                    <a:p>
                      <a:r>
                        <a:rPr lang="en-US" sz="2400" dirty="0"/>
                        <a:t>l</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bl>
          </a:graphicData>
        </a:graphic>
      </p:graphicFrame>
    </p:spTree>
    <p:extLst>
      <p:ext uri="{BB962C8B-B14F-4D97-AF65-F5344CB8AC3E}">
        <p14:creationId xmlns:p14="http://schemas.microsoft.com/office/powerpoint/2010/main" val="2164467719"/>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aaz</a:t>
            </a:r>
            <a:r>
              <a:rPr lang="en-US" dirty="0"/>
              <a:t>”</a:t>
            </a:r>
          </a:p>
        </p:txBody>
      </p:sp>
      <p:sp>
        <p:nvSpPr>
          <p:cNvPr id="3" name="Text Placeholder 2"/>
          <p:cNvSpPr>
            <a:spLocks noGrp="1"/>
          </p:cNvSpPr>
          <p:nvPr>
            <p:ph type="body" idx="1"/>
          </p:nvPr>
        </p:nvSpPr>
        <p:spPr>
          <a:xfrm>
            <a:off x="396240" y="2125980"/>
            <a:ext cx="12608560" cy="3147060"/>
          </a:xfrm>
        </p:spPr>
        <p:txBody>
          <a:bodyPr>
            <a:normAutofit lnSpcReduction="10000"/>
          </a:bodyPr>
          <a:lstStyle/>
          <a:p>
            <a:pPr>
              <a:spcBef>
                <a:spcPts val="2400"/>
              </a:spcBef>
            </a:pPr>
            <a:r>
              <a:rPr lang="en-US" dirty="0"/>
              <a:t>Before reading first char, we are non-deterministically in 3 states, with indices 1 (“a”), 5 (“b”) and 10 (“z”)</a:t>
            </a:r>
          </a:p>
          <a:p>
            <a:pPr>
              <a:spcBef>
                <a:spcPts val="2400"/>
              </a:spcBef>
            </a:pPr>
            <a:r>
              <a:rPr lang="en-US" dirty="0"/>
              <a:t>Reading “a” does match only one of them, which leads to an actual transition (not in the graph) to the next element 2 (</a:t>
            </a:r>
            <a:r>
              <a:rPr lang="en-US" dirty="0">
                <a:solidFill>
                  <a:srgbClr val="FF0000"/>
                </a:solidFill>
              </a:rPr>
              <a:t>✶)</a:t>
            </a:r>
          </a:p>
          <a:p>
            <a:pPr>
              <a:spcBef>
                <a:spcPts val="2400"/>
              </a:spcBef>
            </a:pPr>
            <a:endParaRPr lang="en-US" dirty="0"/>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29560516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aaz</a:t>
            </a:r>
            <a:r>
              <a:rPr lang="en-US" dirty="0"/>
              <a:t>”</a:t>
            </a:r>
          </a:p>
        </p:txBody>
      </p:sp>
      <p:sp>
        <p:nvSpPr>
          <p:cNvPr id="3" name="Text Placeholder 2"/>
          <p:cNvSpPr>
            <a:spLocks noGrp="1"/>
          </p:cNvSpPr>
          <p:nvPr>
            <p:ph type="body" idx="1"/>
          </p:nvPr>
        </p:nvSpPr>
        <p:spPr>
          <a:xfrm>
            <a:off x="152400" y="1564639"/>
            <a:ext cx="12608560" cy="4105133"/>
          </a:xfrm>
        </p:spPr>
        <p:txBody>
          <a:bodyPr>
            <a:normAutofit fontScale="85000" lnSpcReduction="20000"/>
          </a:bodyPr>
          <a:lstStyle/>
          <a:p>
            <a:pPr>
              <a:spcBef>
                <a:spcPts val="2400"/>
              </a:spcBef>
            </a:pPr>
            <a:r>
              <a:rPr lang="en-US" dirty="0"/>
              <a:t>From state 2 (</a:t>
            </a:r>
            <a:r>
              <a:rPr lang="en-US" dirty="0">
                <a:solidFill>
                  <a:srgbClr val="FF0000"/>
                </a:solidFill>
              </a:rPr>
              <a:t>✶</a:t>
            </a:r>
            <a:r>
              <a:rPr lang="en-US" dirty="0"/>
              <a:t>) we can only reach “a” again, and “z”, but not “b” nor “c”</a:t>
            </a:r>
          </a:p>
          <a:p>
            <a:pPr>
              <a:spcBef>
                <a:spcPts val="2400"/>
              </a:spcBef>
            </a:pPr>
            <a:r>
              <a:rPr lang="en-US" dirty="0"/>
              <a:t>Reading “a” again will leave us in the same condition, </a:t>
            </a:r>
            <a:r>
              <a:rPr lang="en-US" dirty="0" err="1"/>
              <a:t>ie</a:t>
            </a:r>
            <a:r>
              <a:rPr lang="en-US" dirty="0"/>
              <a:t> being in state 1 (“a”) and 10 (“z”) </a:t>
            </a:r>
          </a:p>
          <a:p>
            <a:pPr>
              <a:spcBef>
                <a:spcPts val="2400"/>
              </a:spcBef>
            </a:pPr>
            <a:r>
              <a:rPr lang="en-US" dirty="0"/>
              <a:t>Reading finally “z” is match only for 10, not 1, and so we have a transition to AS</a:t>
            </a:r>
          </a:p>
          <a:p>
            <a:pPr>
              <a:spcBef>
                <a:spcPts val="2400"/>
              </a:spcBef>
            </a:pPr>
            <a:r>
              <a:rPr lang="en-US" dirty="0"/>
              <a:t>As we have read the whole text and we have at least one path in AS, then the input does match the regular expression</a:t>
            </a:r>
            <a:endParaRPr lang="en-US" dirty="0">
              <a:solidFill>
                <a:srgbClr val="FF0000"/>
              </a:solidFill>
            </a:endParaRP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1927931793"/>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bk</a:t>
            </a:r>
            <a:r>
              <a:rPr lang="en-US" dirty="0"/>
              <a:t>”</a:t>
            </a:r>
          </a:p>
        </p:txBody>
      </p:sp>
      <p:sp>
        <p:nvSpPr>
          <p:cNvPr id="3" name="Text Placeholder 2"/>
          <p:cNvSpPr>
            <a:spLocks noGrp="1"/>
          </p:cNvSpPr>
          <p:nvPr>
            <p:ph type="body" idx="1"/>
          </p:nvPr>
        </p:nvSpPr>
        <p:spPr>
          <a:xfrm>
            <a:off x="396240" y="2125980"/>
            <a:ext cx="12608560" cy="3147060"/>
          </a:xfrm>
        </p:spPr>
        <p:txBody>
          <a:bodyPr>
            <a:normAutofit lnSpcReduction="10000"/>
          </a:bodyPr>
          <a:lstStyle/>
          <a:p>
            <a:pPr>
              <a:spcBef>
                <a:spcPts val="2400"/>
              </a:spcBef>
            </a:pPr>
            <a:r>
              <a:rPr lang="en-US" dirty="0"/>
              <a:t>Before reading first char, we are non-deterministically in 3 states, with indices 1 (“a”), 5 (“b”) and 10 (“z”)</a:t>
            </a:r>
          </a:p>
          <a:p>
            <a:pPr>
              <a:spcBef>
                <a:spcPts val="2400"/>
              </a:spcBef>
            </a:pPr>
            <a:r>
              <a:rPr lang="en-US" dirty="0"/>
              <a:t>Reading “b” does match only one of them, which leads to an actual transition (not in the graph) to the next element 6 (“c”)</a:t>
            </a:r>
            <a:endParaRPr lang="en-US" dirty="0">
              <a:solidFill>
                <a:srgbClr val="FF0000"/>
              </a:solidFill>
            </a:endParaRP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33934002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2180" y="109220"/>
            <a:ext cx="11099800" cy="1349659"/>
          </a:xfrm>
        </p:spPr>
        <p:txBody>
          <a:bodyPr>
            <a:normAutofit/>
          </a:bodyPr>
          <a:lstStyle/>
          <a:p>
            <a:r>
              <a:rPr lang="en-US" dirty="0"/>
              <a:t>Matching “</a:t>
            </a:r>
            <a:r>
              <a:rPr lang="en-US" b="1" dirty="0" err="1"/>
              <a:t>bk</a:t>
            </a:r>
            <a:r>
              <a:rPr lang="en-US" dirty="0"/>
              <a:t>”</a:t>
            </a:r>
          </a:p>
        </p:txBody>
      </p:sp>
      <p:sp>
        <p:nvSpPr>
          <p:cNvPr id="3" name="Text Placeholder 2"/>
          <p:cNvSpPr>
            <a:spLocks noGrp="1"/>
          </p:cNvSpPr>
          <p:nvPr>
            <p:ph type="body" idx="1"/>
          </p:nvPr>
        </p:nvSpPr>
        <p:spPr>
          <a:xfrm>
            <a:off x="177800" y="1706361"/>
            <a:ext cx="12593320" cy="3670271"/>
          </a:xfrm>
        </p:spPr>
        <p:txBody>
          <a:bodyPr>
            <a:normAutofit fontScale="85000" lnSpcReduction="10000"/>
          </a:bodyPr>
          <a:lstStyle/>
          <a:p>
            <a:pPr>
              <a:spcBef>
                <a:spcPts val="2400"/>
              </a:spcBef>
            </a:pPr>
            <a:r>
              <a:rPr lang="en-US" dirty="0"/>
              <a:t>From state 6 (“c”) there is no empty-transition we can traverse for free</a:t>
            </a:r>
          </a:p>
          <a:p>
            <a:pPr>
              <a:spcBef>
                <a:spcPts val="2400"/>
              </a:spcBef>
            </a:pPr>
            <a:r>
              <a:rPr lang="en-US" dirty="0"/>
              <a:t>The only way to exit is to read a “c” as next char</a:t>
            </a:r>
          </a:p>
          <a:p>
            <a:pPr>
              <a:spcBef>
                <a:spcPts val="2400"/>
              </a:spcBef>
            </a:pPr>
            <a:r>
              <a:rPr lang="en-US" dirty="0"/>
              <a:t>But as we read a “k” next, there is no match, and path is abrupted </a:t>
            </a:r>
          </a:p>
          <a:p>
            <a:pPr>
              <a:spcBef>
                <a:spcPts val="2400"/>
              </a:spcBef>
            </a:pPr>
            <a:r>
              <a:rPr lang="en-US" dirty="0"/>
              <a:t>As we are not non-deterministically in any other state, we know that the input is not a valid match</a:t>
            </a:r>
          </a:p>
        </p:txBody>
      </p:sp>
      <p:sp>
        <p:nvSpPr>
          <p:cNvPr id="4" name="Oval 3"/>
          <p:cNvSpPr/>
          <p:nvPr/>
        </p:nvSpPr>
        <p:spPr>
          <a:xfrm>
            <a:off x="269288"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509527" y="659306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6" name="Oval 5"/>
          <p:cNvSpPr/>
          <p:nvPr/>
        </p:nvSpPr>
        <p:spPr>
          <a:xfrm>
            <a:off x="3776990"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7" name="Oval 6"/>
          <p:cNvSpPr/>
          <p:nvPr/>
        </p:nvSpPr>
        <p:spPr>
          <a:xfrm>
            <a:off x="7858790" y="660675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8" name="Oval 7"/>
          <p:cNvSpPr/>
          <p:nvPr/>
        </p:nvSpPr>
        <p:spPr>
          <a:xfrm>
            <a:off x="10420440"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9" name="Oval 8"/>
          <p:cNvSpPr/>
          <p:nvPr/>
        </p:nvSpPr>
        <p:spPr>
          <a:xfrm>
            <a:off x="4759975" y="660498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11671496" y="662530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6913905"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5969020" y="659941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3" name="Oval 12"/>
          <p:cNvSpPr/>
          <p:nvPr/>
        </p:nvSpPr>
        <p:spPr>
          <a:xfrm>
            <a:off x="1526542" y="659306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4" name="Oval 13"/>
          <p:cNvSpPr/>
          <p:nvPr/>
        </p:nvSpPr>
        <p:spPr>
          <a:xfrm>
            <a:off x="9132604" y="661895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15" name="Straight Arrow Connector 19"/>
          <p:cNvCxnSpPr>
            <a:stCxn id="6" idx="4"/>
            <a:endCxn id="14" idx="4"/>
          </p:cNvCxnSpPr>
          <p:nvPr/>
        </p:nvCxnSpPr>
        <p:spPr>
          <a:xfrm rot="5400000" flipH="1" flipV="1">
            <a:off x="2904910" y="5283816"/>
            <a:ext cx="1764" cy="4490687"/>
          </a:xfrm>
          <a:prstGeom prst="curvedConnector3">
            <a:avLst>
              <a:gd name="adj1" fmla="val -46365193"/>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6" name="Straight Arrow Connector 19"/>
          <p:cNvCxnSpPr>
            <a:stCxn id="20" idx="4"/>
            <a:endCxn id="7" idx="4"/>
          </p:cNvCxnSpPr>
          <p:nvPr/>
        </p:nvCxnSpPr>
        <p:spPr>
          <a:xfrm rot="16200000" flipH="1">
            <a:off x="2409195" y="7024861"/>
            <a:ext cx="12700" cy="982985"/>
          </a:xfrm>
          <a:prstGeom prst="curvedConnector3">
            <a:avLst>
              <a:gd name="adj1" fmla="val 364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7" name="Straight Arrow Connector 19"/>
          <p:cNvCxnSpPr>
            <a:stCxn id="7" idx="0"/>
            <a:endCxn id="20" idx="0"/>
          </p:cNvCxnSpPr>
          <p:nvPr/>
        </p:nvCxnSpPr>
        <p:spPr>
          <a:xfrm rot="16200000" flipV="1">
            <a:off x="2409196" y="6101571"/>
            <a:ext cx="12700" cy="982985"/>
          </a:xfrm>
          <a:prstGeom prst="curvedConnector3">
            <a:avLst>
              <a:gd name="adj1" fmla="val 428001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8" name="Straight Arrow Connector 19"/>
          <p:cNvCxnSpPr>
            <a:stCxn id="6" idx="6"/>
            <a:endCxn id="20" idx="2"/>
          </p:cNvCxnSpPr>
          <p:nvPr/>
        </p:nvCxnSpPr>
        <p:spPr>
          <a:xfrm flipV="1">
            <a:off x="1051609" y="7054709"/>
            <a:ext cx="474933" cy="13688"/>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19" name="Straight Arrow Connector 19"/>
          <p:cNvCxnSpPr>
            <a:stCxn id="7" idx="6"/>
            <a:endCxn id="11" idx="2"/>
          </p:cNvCxnSpPr>
          <p:nvPr/>
        </p:nvCxnSpPr>
        <p:spPr>
          <a:xfrm>
            <a:off x="3291848" y="7054709"/>
            <a:ext cx="485142" cy="1192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0" name="Straight Arrow Connector 19"/>
          <p:cNvCxnSpPr>
            <a:stCxn id="11" idx="4"/>
            <a:endCxn id="13" idx="4"/>
          </p:cNvCxnSpPr>
          <p:nvPr/>
        </p:nvCxnSpPr>
        <p:spPr>
          <a:xfrm rot="16200000" flipH="1">
            <a:off x="7482892" y="4213537"/>
            <a:ext cx="13968" cy="6643450"/>
          </a:xfrm>
          <a:prstGeom prst="curvedConnector3">
            <a:avLst>
              <a:gd name="adj1" fmla="val 922858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1" name="Straight Arrow Connector 19"/>
          <p:cNvCxnSpPr>
            <a:stCxn id="21" idx="0"/>
            <a:endCxn id="14" idx="0"/>
          </p:cNvCxnSpPr>
          <p:nvPr/>
        </p:nvCxnSpPr>
        <p:spPr>
          <a:xfrm rot="16200000" flipV="1">
            <a:off x="7330467" y="4425657"/>
            <a:ext cx="13968" cy="4372629"/>
          </a:xfrm>
          <a:prstGeom prst="curvedConnector3">
            <a:avLst>
              <a:gd name="adj1" fmla="val 5300745"/>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a:stCxn id="14" idx="4"/>
            <a:endCxn id="21" idx="4"/>
          </p:cNvCxnSpPr>
          <p:nvPr/>
        </p:nvCxnSpPr>
        <p:spPr>
          <a:xfrm rot="16200000" flipH="1">
            <a:off x="7330466" y="5348947"/>
            <a:ext cx="13968" cy="4372629"/>
          </a:xfrm>
          <a:prstGeom prst="curvedConnector3">
            <a:avLst>
              <a:gd name="adj1" fmla="val 4937056"/>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stCxn id="12" idx="6"/>
            <a:endCxn id="21" idx="2"/>
          </p:cNvCxnSpPr>
          <p:nvPr/>
        </p:nvCxnSpPr>
        <p:spPr>
          <a:xfrm>
            <a:off x="8641111" y="7068397"/>
            <a:ext cx="491493" cy="1220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14" idx="6"/>
            <a:endCxn id="19" idx="2"/>
          </p:cNvCxnSpPr>
          <p:nvPr/>
        </p:nvCxnSpPr>
        <p:spPr>
          <a:xfrm flipV="1">
            <a:off x="5542296" y="7061059"/>
            <a:ext cx="426724" cy="5574"/>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a:stCxn id="21" idx="6"/>
            <a:endCxn id="13" idx="2"/>
          </p:cNvCxnSpPr>
          <p:nvPr/>
        </p:nvCxnSpPr>
        <p:spPr>
          <a:xfrm>
            <a:off x="9914925" y="7080601"/>
            <a:ext cx="505515" cy="1270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a:stCxn id="13" idx="6"/>
            <a:endCxn id="17" idx="2"/>
          </p:cNvCxnSpPr>
          <p:nvPr/>
        </p:nvCxnSpPr>
        <p:spPr>
          <a:xfrm>
            <a:off x="11202761" y="7080601"/>
            <a:ext cx="468735" cy="6350"/>
          </a:xfrm>
          <a:prstGeom prst="curvedConnector3">
            <a:avLst>
              <a:gd name="adj1" fmla="val 50000"/>
            </a:avLst>
          </a:prstGeom>
          <a:noFill/>
          <a:ln w="63500" cap="flat">
            <a:solidFill>
              <a:srgbClr val="000000"/>
            </a:solidFill>
            <a:prstDash val="sysDot"/>
            <a:miter lim="400000"/>
            <a:tailEnd type="triangle"/>
          </a:ln>
          <a:effectLst/>
          <a:sp3d/>
        </p:spPr>
        <p:style>
          <a:lnRef idx="0">
            <a:scrgbClr r="0" g="0" b="0"/>
          </a:lnRef>
          <a:fillRef idx="0">
            <a:scrgbClr r="0" g="0" b="0"/>
          </a:fillRef>
          <a:effectRef idx="0">
            <a:scrgbClr r="0" g="0" b="0"/>
          </a:effectRef>
          <a:fontRef idx="none"/>
        </p:style>
      </p:cxnSp>
      <p:sp>
        <p:nvSpPr>
          <p:cNvPr id="27" name="Oval 26"/>
          <p:cNvSpPr/>
          <p:nvPr/>
        </p:nvSpPr>
        <p:spPr>
          <a:xfrm>
            <a:off x="11475940" y="821569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
        <p:nvSpPr>
          <p:cNvPr id="33" name="TextBox 32"/>
          <p:cNvSpPr txBox="1"/>
          <p:nvPr/>
        </p:nvSpPr>
        <p:spPr>
          <a:xfrm>
            <a:off x="80939" y="627689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0</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4" name="TextBox 33"/>
          <p:cNvSpPr txBox="1"/>
          <p:nvPr/>
        </p:nvSpPr>
        <p:spPr>
          <a:xfrm>
            <a:off x="1235566"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35" name="TextBox 34"/>
          <p:cNvSpPr txBox="1"/>
          <p:nvPr/>
        </p:nvSpPr>
        <p:spPr>
          <a:xfrm>
            <a:off x="2251075"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2</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6" name="TextBox 35"/>
          <p:cNvSpPr txBox="1"/>
          <p:nvPr/>
        </p:nvSpPr>
        <p:spPr>
          <a:xfrm>
            <a:off x="3514670"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3</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7" name="TextBox 36"/>
          <p:cNvSpPr txBox="1"/>
          <p:nvPr/>
        </p:nvSpPr>
        <p:spPr>
          <a:xfrm>
            <a:off x="4528549"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4</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8" name="TextBox 37"/>
          <p:cNvSpPr txBox="1"/>
          <p:nvPr/>
        </p:nvSpPr>
        <p:spPr>
          <a:xfrm>
            <a:off x="5720028" y="627879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5</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39" name="TextBox 38"/>
          <p:cNvSpPr txBox="1"/>
          <p:nvPr/>
        </p:nvSpPr>
        <p:spPr>
          <a:xfrm>
            <a:off x="6687373" y="6274140"/>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6</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0" name="TextBox 39"/>
          <p:cNvSpPr txBox="1"/>
          <p:nvPr/>
        </p:nvSpPr>
        <p:spPr>
          <a:xfrm>
            <a:off x="7652062" y="6273398"/>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7</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1" name="TextBox 40"/>
          <p:cNvSpPr txBox="1"/>
          <p:nvPr/>
        </p:nvSpPr>
        <p:spPr>
          <a:xfrm>
            <a:off x="8886857" y="628038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8</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2" name="TextBox 41"/>
          <p:cNvSpPr txBox="1"/>
          <p:nvPr/>
        </p:nvSpPr>
        <p:spPr>
          <a:xfrm>
            <a:off x="10145418" y="6280382"/>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800" dirty="0"/>
              <a:t>9</a:t>
            </a:r>
            <a:endParaRPr kumimoji="0" lang="en-US" sz="2800" b="0" i="0" u="none" strike="noStrike" cap="none" spc="0" normalizeH="0" baseline="0" dirty="0">
              <a:ln>
                <a:noFill/>
              </a:ln>
              <a:solidFill>
                <a:srgbClr val="000000"/>
              </a:solidFill>
              <a:effectLst/>
              <a:uFillTx/>
              <a:latin typeface="+mn-lt"/>
              <a:ea typeface="+mn-ea"/>
              <a:cs typeface="+mn-cs"/>
              <a:sym typeface="Helvetica Light"/>
            </a:endParaRPr>
          </a:p>
        </p:txBody>
      </p:sp>
      <p:sp>
        <p:nvSpPr>
          <p:cNvPr id="43" name="TextBox 42"/>
          <p:cNvSpPr txBox="1"/>
          <p:nvPr/>
        </p:nvSpPr>
        <p:spPr>
          <a:xfrm>
            <a:off x="11437128" y="6280381"/>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10</a:t>
            </a:r>
          </a:p>
        </p:txBody>
      </p:sp>
      <p:sp>
        <p:nvSpPr>
          <p:cNvPr id="44" name="TextBox 43"/>
          <p:cNvSpPr txBox="1"/>
          <p:nvPr/>
        </p:nvSpPr>
        <p:spPr>
          <a:xfrm>
            <a:off x="11155637" y="7962603"/>
            <a:ext cx="504528"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mn-lt"/>
                <a:ea typeface="+mn-ea"/>
                <a:cs typeface="+mn-cs"/>
                <a:sym typeface="Helvetica Light"/>
              </a:rPr>
              <a:t>11</a:t>
            </a:r>
          </a:p>
        </p:txBody>
      </p:sp>
    </p:spTree>
    <p:extLst>
      <p:ext uri="{BB962C8B-B14F-4D97-AF65-F5344CB8AC3E}">
        <p14:creationId xmlns:p14="http://schemas.microsoft.com/office/powerpoint/2010/main" val="918666436"/>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 Phases</a:t>
            </a:r>
          </a:p>
        </p:txBody>
      </p:sp>
      <p:sp>
        <p:nvSpPr>
          <p:cNvPr id="3" name="Text Placeholder 2"/>
          <p:cNvSpPr>
            <a:spLocks noGrp="1"/>
          </p:cNvSpPr>
          <p:nvPr>
            <p:ph type="body" idx="1"/>
          </p:nvPr>
        </p:nvSpPr>
        <p:spPr>
          <a:xfrm>
            <a:off x="436880" y="2603500"/>
            <a:ext cx="12192000" cy="6946900"/>
          </a:xfrm>
        </p:spPr>
        <p:txBody>
          <a:bodyPr/>
          <a:lstStyle/>
          <a:p>
            <a:pPr marL="742950" indent="-742950">
              <a:buFont typeface="+mj-lt"/>
              <a:buAutoNum type="arabicPeriod"/>
            </a:pPr>
            <a:r>
              <a:rPr lang="en-US" dirty="0"/>
              <a:t>Build a non-deterministic finite state machine for the empty-transitions using a direct graph</a:t>
            </a:r>
          </a:p>
          <a:p>
            <a:pPr marL="742950" indent="-742950">
              <a:buFont typeface="+mj-lt"/>
              <a:buAutoNum type="arabicPeriod"/>
            </a:pPr>
            <a:r>
              <a:rPr lang="en-US" dirty="0"/>
              <a:t>Read one char at a time from the input, and calculate all possible valid states in which we could possibly be</a:t>
            </a:r>
          </a:p>
        </p:txBody>
      </p:sp>
    </p:spTree>
    <p:extLst>
      <p:ext uri="{BB962C8B-B14F-4D97-AF65-F5344CB8AC3E}">
        <p14:creationId xmlns:p14="http://schemas.microsoft.com/office/powerpoint/2010/main" val="423703843"/>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a:bodyPr>
          <a:lstStyle/>
          <a:p>
            <a:r>
              <a:rPr lang="en-US" dirty="0"/>
              <a:t>Build one state per char in the regex, plus Acceptance State</a:t>
            </a:r>
          </a:p>
          <a:p>
            <a:r>
              <a:rPr lang="en-US" dirty="0"/>
              <a:t>“</a:t>
            </a:r>
            <a:r>
              <a:rPr lang="en-US" b="1" dirty="0"/>
              <a:t>(</a:t>
            </a:r>
            <a:r>
              <a:rPr lang="en-US" dirty="0"/>
              <a:t>”, “</a:t>
            </a:r>
            <a:r>
              <a:rPr lang="en-US" b="1" dirty="0">
                <a:solidFill>
                  <a:srgbClr val="FF0000"/>
                </a:solidFill>
              </a:rPr>
              <a:t>✶</a:t>
            </a:r>
            <a:r>
              <a:rPr lang="en-US" dirty="0"/>
              <a:t>” and “</a:t>
            </a:r>
            <a:r>
              <a:rPr lang="en-US" b="1" dirty="0"/>
              <a:t>)</a:t>
            </a:r>
            <a:r>
              <a:rPr lang="en-US" dirty="0"/>
              <a:t>” will have a empty-transition forward</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spTree>
    <p:extLst>
      <p:ext uri="{BB962C8B-B14F-4D97-AF65-F5344CB8AC3E}">
        <p14:creationId xmlns:p14="http://schemas.microsoft.com/office/powerpoint/2010/main" val="1102405345"/>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4500" y="287020"/>
            <a:ext cx="11869420" cy="3624580"/>
          </a:xfrm>
        </p:spPr>
        <p:txBody>
          <a:bodyPr>
            <a:normAutofit/>
          </a:bodyPr>
          <a:lstStyle/>
          <a:p>
            <a:r>
              <a:rPr lang="en-US" dirty="0"/>
              <a:t>When we have a “</a:t>
            </a:r>
            <a:r>
              <a:rPr lang="en-US" b="1" dirty="0"/>
              <a:t>|</a:t>
            </a:r>
            <a:r>
              <a:rPr lang="en-US" dirty="0"/>
              <a:t>”, the enclosing “</a:t>
            </a:r>
            <a:r>
              <a:rPr lang="en-US" b="1" dirty="0"/>
              <a:t>(</a:t>
            </a:r>
            <a:r>
              <a:rPr lang="en-US" dirty="0"/>
              <a:t>” will have an empty-transition to the state after “</a:t>
            </a:r>
            <a:r>
              <a:rPr lang="en-US" b="1" dirty="0"/>
              <a:t>|</a:t>
            </a:r>
            <a:r>
              <a:rPr lang="en-US" dirty="0"/>
              <a:t>”, whereas “</a:t>
            </a:r>
            <a:r>
              <a:rPr lang="en-US" b="1" dirty="0"/>
              <a:t>|</a:t>
            </a:r>
            <a:r>
              <a:rPr lang="en-US" dirty="0"/>
              <a:t>” will an empty-transition to the closing “</a:t>
            </a:r>
            <a:r>
              <a:rPr lang="en-US" b="1" dirty="0"/>
              <a:t>)</a:t>
            </a:r>
            <a:r>
              <a:rPr lang="en-US" dirty="0"/>
              <a:t>”</a:t>
            </a:r>
          </a:p>
        </p:txBody>
      </p:sp>
      <p:sp>
        <p:nvSpPr>
          <p:cNvPr id="4" name="Oval 3"/>
          <p:cNvSpPr/>
          <p:nvPr/>
        </p:nvSpPr>
        <p:spPr>
          <a:xfrm>
            <a:off x="198168"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7" y="500810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0"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0" y="502179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0"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5" y="502002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6" y="504034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5"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0" y="501445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2" y="500810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4" y="503399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89" y="546974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8" y="546974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1" y="548343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6" y="547609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5" y="549564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1" y="549564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0" y="663073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21" name="Straight Arrow Connector 19"/>
          <p:cNvCxnSpPr/>
          <p:nvPr/>
        </p:nvCxnSpPr>
        <p:spPr>
          <a:xfrm rot="5400000" flipH="1" flipV="1">
            <a:off x="2843950" y="3725524"/>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p:nvPr/>
        </p:nvCxnSpPr>
        <p:spPr>
          <a:xfrm rot="16200000" flipH="1">
            <a:off x="7421932" y="2655245"/>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681223127"/>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8168" y="287020"/>
            <a:ext cx="12115752" cy="5087620"/>
          </a:xfrm>
        </p:spPr>
        <p:txBody>
          <a:bodyPr>
            <a:normAutofit lnSpcReduction="10000"/>
          </a:bodyPr>
          <a:lstStyle/>
          <a:p>
            <a:pPr>
              <a:spcBef>
                <a:spcPts val="2400"/>
              </a:spcBef>
            </a:pPr>
            <a:r>
              <a:rPr lang="en-US" dirty="0"/>
              <a:t>Handling “</a:t>
            </a:r>
            <a:r>
              <a:rPr lang="en-US" dirty="0">
                <a:solidFill>
                  <a:srgbClr val="FF0000"/>
                </a:solidFill>
              </a:rPr>
              <a:t>✶</a:t>
            </a:r>
            <a:r>
              <a:rPr lang="en-US" dirty="0"/>
              <a:t>” is tricky, we need a transition back to previous </a:t>
            </a:r>
            <a:r>
              <a:rPr lang="en-US" i="1" dirty="0"/>
              <a:t>block, </a:t>
            </a:r>
            <a:r>
              <a:rPr lang="en-US" dirty="0"/>
              <a:t>and the </a:t>
            </a:r>
            <a:r>
              <a:rPr lang="en-US" i="1" dirty="0"/>
              <a:t>beginning</a:t>
            </a:r>
            <a:r>
              <a:rPr lang="en-US" dirty="0"/>
              <a:t> of previous block needs transition to “</a:t>
            </a:r>
            <a:r>
              <a:rPr lang="en-US" dirty="0">
                <a:solidFill>
                  <a:srgbClr val="FF0000"/>
                </a:solidFill>
              </a:rPr>
              <a:t>✶</a:t>
            </a:r>
            <a:r>
              <a:rPr lang="en-US" dirty="0"/>
              <a:t>”</a:t>
            </a:r>
          </a:p>
          <a:p>
            <a:pPr>
              <a:spcBef>
                <a:spcPts val="2400"/>
              </a:spcBef>
            </a:pPr>
            <a:r>
              <a:rPr lang="en-US" dirty="0"/>
              <a:t>Why </a:t>
            </a:r>
            <a:r>
              <a:rPr lang="en-US" i="1" dirty="0"/>
              <a:t>tricky</a:t>
            </a:r>
            <a:r>
              <a:rPr lang="en-US" dirty="0"/>
              <a:t>? Because previous block could be composed of arbitrary number of nested </a:t>
            </a:r>
            <a:r>
              <a:rPr lang="en-US" b="1" dirty="0"/>
              <a:t>()</a:t>
            </a:r>
            <a:r>
              <a:rPr lang="en-US" dirty="0"/>
              <a:t> parentheses, and we could be inside a block not closed yet</a:t>
            </a:r>
          </a:p>
          <a:p>
            <a:pPr>
              <a:spcBef>
                <a:spcPts val="2400"/>
              </a:spcBef>
            </a:pPr>
            <a:r>
              <a:rPr lang="en-US" dirty="0"/>
              <a:t>We have to use a </a:t>
            </a:r>
            <a:r>
              <a:rPr lang="en-US" b="1" dirty="0"/>
              <a:t>STACK</a:t>
            </a:r>
            <a:r>
              <a:rPr lang="en-US" dirty="0"/>
              <a:t> as </a:t>
            </a:r>
            <a:r>
              <a:rPr lang="en-US" i="1" dirty="0"/>
              <a:t>temporary</a:t>
            </a:r>
            <a:r>
              <a:rPr lang="en-US" dirty="0"/>
              <a:t> data structure to keep track of how many “</a:t>
            </a:r>
            <a:r>
              <a:rPr lang="en-US" b="1" dirty="0"/>
              <a:t>(</a:t>
            </a:r>
            <a:r>
              <a:rPr lang="en-US" dirty="0"/>
              <a:t>” are still open </a:t>
            </a:r>
          </a:p>
        </p:txBody>
      </p:sp>
      <p:sp>
        <p:nvSpPr>
          <p:cNvPr id="4" name="Oval 3"/>
          <p:cNvSpPr/>
          <p:nvPr/>
        </p:nvSpPr>
        <p:spPr>
          <a:xfrm>
            <a:off x="198169" y="666771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5" name="Oval 4"/>
          <p:cNvSpPr/>
          <p:nvPr/>
        </p:nvSpPr>
        <p:spPr>
          <a:xfrm>
            <a:off x="2438408" y="6654024"/>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sp>
        <p:nvSpPr>
          <p:cNvPr id="9" name="Oval 8"/>
          <p:cNvSpPr/>
          <p:nvPr/>
        </p:nvSpPr>
        <p:spPr>
          <a:xfrm>
            <a:off x="3705871" y="666594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0" name="Oval 9"/>
          <p:cNvSpPr/>
          <p:nvPr/>
        </p:nvSpPr>
        <p:spPr>
          <a:xfrm>
            <a:off x="7787671" y="6667712"/>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1" name="Oval 10"/>
          <p:cNvSpPr/>
          <p:nvPr/>
        </p:nvSpPr>
        <p:spPr>
          <a:xfrm>
            <a:off x="10349321" y="667991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2" name="Oval 11"/>
          <p:cNvSpPr/>
          <p:nvPr/>
        </p:nvSpPr>
        <p:spPr>
          <a:xfrm>
            <a:off x="4688856" y="6665948"/>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t>
            </a:r>
            <a:endParaRPr kumimoji="0" lang="en-US" b="0" i="0" u="none" strike="noStrike" cap="none" spc="0" normalizeH="0" baseline="0" dirty="0">
              <a:ln>
                <a:noFill/>
              </a:ln>
              <a:solidFill>
                <a:srgbClr val="FF0000"/>
              </a:solidFill>
              <a:effectLst/>
              <a:uFillTx/>
              <a:sym typeface="Helvetica Light"/>
            </a:endParaRPr>
          </a:p>
        </p:txBody>
      </p:sp>
      <p:sp>
        <p:nvSpPr>
          <p:cNvPr id="15" name="Oval 14"/>
          <p:cNvSpPr/>
          <p:nvPr/>
        </p:nvSpPr>
        <p:spPr>
          <a:xfrm>
            <a:off x="11600377" y="6686266"/>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z</a:t>
            </a:r>
            <a:endParaRPr kumimoji="0" lang="en-US" b="0" i="0" u="none" strike="noStrike" cap="none" spc="0" normalizeH="0" baseline="0" dirty="0">
              <a:ln>
                <a:noFill/>
              </a:ln>
              <a:solidFill>
                <a:srgbClr val="FF0000"/>
              </a:solidFill>
              <a:effectLst/>
              <a:uFillTx/>
              <a:sym typeface="Helvetica Light"/>
            </a:endParaRPr>
          </a:p>
        </p:txBody>
      </p:sp>
      <p:sp>
        <p:nvSpPr>
          <p:cNvPr id="16" name="Oval 15"/>
          <p:cNvSpPr/>
          <p:nvPr/>
        </p:nvSpPr>
        <p:spPr>
          <a:xfrm>
            <a:off x="6842786" y="666037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c</a:t>
            </a:r>
            <a:endParaRPr kumimoji="0" lang="en-US" b="0" i="0" u="none" strike="noStrike" cap="none" spc="0" normalizeH="0" baseline="0" dirty="0">
              <a:ln>
                <a:noFill/>
              </a:ln>
              <a:solidFill>
                <a:srgbClr val="FF0000"/>
              </a:solidFill>
              <a:effectLst/>
              <a:uFillTx/>
              <a:sym typeface="Helvetica Light"/>
            </a:endParaRPr>
          </a:p>
        </p:txBody>
      </p:sp>
      <p:sp>
        <p:nvSpPr>
          <p:cNvPr id="17" name="Oval 16"/>
          <p:cNvSpPr/>
          <p:nvPr/>
        </p:nvSpPr>
        <p:spPr>
          <a:xfrm>
            <a:off x="5897901" y="666037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b</a:t>
            </a:r>
            <a:endParaRPr kumimoji="0" lang="en-US" b="0" i="0" u="none" strike="noStrike" cap="none" spc="0" normalizeH="0" baseline="0" dirty="0">
              <a:ln>
                <a:noFill/>
              </a:ln>
              <a:solidFill>
                <a:srgbClr val="FF0000"/>
              </a:solidFill>
              <a:effectLst/>
              <a:uFillTx/>
              <a:sym typeface="Helvetica Light"/>
            </a:endParaRPr>
          </a:p>
        </p:txBody>
      </p:sp>
      <p:sp>
        <p:nvSpPr>
          <p:cNvPr id="18" name="Oval 17"/>
          <p:cNvSpPr/>
          <p:nvPr/>
        </p:nvSpPr>
        <p:spPr>
          <a:xfrm>
            <a:off x="1455423" y="6654024"/>
            <a:ext cx="782321" cy="923290"/>
          </a:xfrm>
          <a:prstGeom prst="ellipse">
            <a:avLst/>
          </a:prstGeom>
          <a:solidFill>
            <a:schemeClr val="accent6">
              <a:lumMod val="40000"/>
              <a:lumOff val="60000"/>
            </a:schemeClr>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dirty="0">
                <a:solidFill>
                  <a:srgbClr val="FF0000"/>
                </a:solidFill>
              </a:rPr>
              <a:t>a</a:t>
            </a:r>
            <a:endParaRPr kumimoji="0" lang="en-US" b="0" i="0" u="none" strike="noStrike" cap="none" spc="0" normalizeH="0" baseline="0" dirty="0">
              <a:ln>
                <a:noFill/>
              </a:ln>
              <a:solidFill>
                <a:srgbClr val="FF0000"/>
              </a:solidFill>
              <a:effectLst/>
              <a:uFillTx/>
              <a:sym typeface="Helvetica Light"/>
            </a:endParaRPr>
          </a:p>
        </p:txBody>
      </p:sp>
      <p:sp>
        <p:nvSpPr>
          <p:cNvPr id="19" name="Oval 18"/>
          <p:cNvSpPr/>
          <p:nvPr/>
        </p:nvSpPr>
        <p:spPr>
          <a:xfrm>
            <a:off x="9061485" y="6679916"/>
            <a:ext cx="782321" cy="923290"/>
          </a:xfrm>
          <a:prstGeom prst="ellipse">
            <a:avLst/>
          </a:prstGeom>
          <a:solidFill>
            <a:schemeClr val="accent3"/>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rgbClr val="FF0000"/>
                </a:solidFill>
                <a:effectLst/>
                <a:uFillTx/>
                <a:sym typeface="Helvetica Light"/>
              </a:rPr>
              <a:t>✶</a:t>
            </a:r>
          </a:p>
        </p:txBody>
      </p:sp>
      <p:cxnSp>
        <p:nvCxnSpPr>
          <p:cNvPr id="32" name="Straight Arrow Connector 19"/>
          <p:cNvCxnSpPr>
            <a:stCxn id="4" idx="6"/>
            <a:endCxn id="18" idx="2"/>
          </p:cNvCxnSpPr>
          <p:nvPr/>
        </p:nvCxnSpPr>
        <p:spPr>
          <a:xfrm flipV="1">
            <a:off x="980490" y="7115669"/>
            <a:ext cx="474933" cy="13688"/>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40" name="Straight Arrow Connector 19"/>
          <p:cNvCxnSpPr>
            <a:stCxn id="5" idx="6"/>
            <a:endCxn id="9" idx="2"/>
          </p:cNvCxnSpPr>
          <p:nvPr/>
        </p:nvCxnSpPr>
        <p:spPr>
          <a:xfrm>
            <a:off x="3220729" y="7115669"/>
            <a:ext cx="485142" cy="1192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67" name="Straight Arrow Connector 19"/>
          <p:cNvCxnSpPr>
            <a:stCxn id="10" idx="6"/>
            <a:endCxn id="19" idx="2"/>
          </p:cNvCxnSpPr>
          <p:nvPr/>
        </p:nvCxnSpPr>
        <p:spPr>
          <a:xfrm>
            <a:off x="8569992" y="7129357"/>
            <a:ext cx="491493" cy="1220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1" name="Straight Arrow Connector 19"/>
          <p:cNvCxnSpPr>
            <a:stCxn id="12" idx="6"/>
            <a:endCxn id="17" idx="2"/>
          </p:cNvCxnSpPr>
          <p:nvPr/>
        </p:nvCxnSpPr>
        <p:spPr>
          <a:xfrm flipV="1">
            <a:off x="5471177" y="7122019"/>
            <a:ext cx="426724" cy="5574"/>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6" name="Straight Arrow Connector 19"/>
          <p:cNvCxnSpPr>
            <a:stCxn id="19" idx="6"/>
            <a:endCxn id="11" idx="2"/>
          </p:cNvCxnSpPr>
          <p:nvPr/>
        </p:nvCxnSpPr>
        <p:spPr>
          <a:xfrm>
            <a:off x="9843806" y="7141561"/>
            <a:ext cx="505515" cy="1270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79" name="Straight Arrow Connector 19"/>
          <p:cNvCxnSpPr>
            <a:stCxn id="11" idx="6"/>
            <a:endCxn id="15" idx="2"/>
          </p:cNvCxnSpPr>
          <p:nvPr/>
        </p:nvCxnSpPr>
        <p:spPr>
          <a:xfrm>
            <a:off x="11131642" y="7141561"/>
            <a:ext cx="468735" cy="6350"/>
          </a:xfrm>
          <a:prstGeom prst="curvedConnector3">
            <a:avLst>
              <a:gd name="adj1" fmla="val 5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
        <p:nvSpPr>
          <p:cNvPr id="87" name="Oval 86"/>
          <p:cNvSpPr/>
          <p:nvPr/>
        </p:nvSpPr>
        <p:spPr>
          <a:xfrm>
            <a:off x="11404821" y="8276657"/>
            <a:ext cx="1173432" cy="923290"/>
          </a:xfrm>
          <a:prstGeom prst="ellipse">
            <a:avLst/>
          </a:prstGeom>
          <a:solidFill>
            <a:srgbClr val="FFFF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solidFill>
                  <a:srgbClr val="FF0000"/>
                </a:solidFill>
              </a:rPr>
              <a:t>AS</a:t>
            </a:r>
            <a:endParaRPr kumimoji="0" lang="en-US" b="0" i="0" u="none" strike="noStrike" cap="none" spc="0" normalizeH="0" baseline="0" dirty="0">
              <a:ln>
                <a:noFill/>
              </a:ln>
              <a:solidFill>
                <a:srgbClr val="FF0000"/>
              </a:solidFill>
              <a:effectLst/>
              <a:uFillTx/>
              <a:sym typeface="Helvetica Light"/>
            </a:endParaRPr>
          </a:p>
        </p:txBody>
      </p:sp>
      <p:cxnSp>
        <p:nvCxnSpPr>
          <p:cNvPr id="21" name="Straight Arrow Connector 19"/>
          <p:cNvCxnSpPr/>
          <p:nvPr/>
        </p:nvCxnSpPr>
        <p:spPr>
          <a:xfrm rot="5400000" flipH="1" flipV="1">
            <a:off x="2843951" y="5371444"/>
            <a:ext cx="1764" cy="4490687"/>
          </a:xfrm>
          <a:prstGeom prst="curvedConnector3">
            <a:avLst>
              <a:gd name="adj1" fmla="val -46365193"/>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2" name="Straight Arrow Connector 19"/>
          <p:cNvCxnSpPr/>
          <p:nvPr/>
        </p:nvCxnSpPr>
        <p:spPr>
          <a:xfrm rot="16200000" flipH="1">
            <a:off x="7421933" y="4301165"/>
            <a:ext cx="13968" cy="6643450"/>
          </a:xfrm>
          <a:prstGeom prst="curvedConnector3">
            <a:avLst>
              <a:gd name="adj1" fmla="val 922858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3" name="Straight Arrow Connector 19"/>
          <p:cNvCxnSpPr>
            <a:endCxn id="26" idx="4"/>
          </p:cNvCxnSpPr>
          <p:nvPr/>
        </p:nvCxnSpPr>
        <p:spPr>
          <a:xfrm rot="16200000" flipH="1">
            <a:off x="2338076" y="7085821"/>
            <a:ext cx="12700" cy="982985"/>
          </a:xfrm>
          <a:prstGeom prst="curvedConnector3">
            <a:avLst>
              <a:gd name="adj1" fmla="val 3640000"/>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4" name="Straight Arrow Connector 19"/>
          <p:cNvCxnSpPr>
            <a:stCxn id="26" idx="0"/>
          </p:cNvCxnSpPr>
          <p:nvPr/>
        </p:nvCxnSpPr>
        <p:spPr>
          <a:xfrm rot="16200000" flipV="1">
            <a:off x="2338077" y="6162531"/>
            <a:ext cx="12700" cy="982985"/>
          </a:xfrm>
          <a:prstGeom prst="curvedConnector3">
            <a:avLst>
              <a:gd name="adj1" fmla="val 428001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5" name="Straight Arrow Connector 19"/>
          <p:cNvCxnSpPr/>
          <p:nvPr/>
        </p:nvCxnSpPr>
        <p:spPr>
          <a:xfrm rot="16200000" flipV="1">
            <a:off x="7259348" y="4486617"/>
            <a:ext cx="13968" cy="4372629"/>
          </a:xfrm>
          <a:prstGeom prst="curvedConnector3">
            <a:avLst>
              <a:gd name="adj1" fmla="val 5300745"/>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cxnSp>
        <p:nvCxnSpPr>
          <p:cNvPr id="26" name="Straight Arrow Connector 19"/>
          <p:cNvCxnSpPr/>
          <p:nvPr/>
        </p:nvCxnSpPr>
        <p:spPr>
          <a:xfrm rot="16200000" flipH="1">
            <a:off x="7259347" y="5409907"/>
            <a:ext cx="13968" cy="4372629"/>
          </a:xfrm>
          <a:prstGeom prst="curvedConnector3">
            <a:avLst>
              <a:gd name="adj1" fmla="val 4937056"/>
            </a:avLst>
          </a:prstGeom>
          <a:noFill/>
          <a:ln w="635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025567975"/>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Traversing The Graph</a:t>
            </a:r>
          </a:p>
        </p:txBody>
      </p:sp>
      <p:sp>
        <p:nvSpPr>
          <p:cNvPr id="3" name="Text Placeholder 2"/>
          <p:cNvSpPr>
            <a:spLocks noGrp="1"/>
          </p:cNvSpPr>
          <p:nvPr>
            <p:ph type="body" idx="1"/>
          </p:nvPr>
        </p:nvSpPr>
        <p:spPr>
          <a:xfrm>
            <a:off x="457200" y="2603500"/>
            <a:ext cx="12059920" cy="6875780"/>
          </a:xfrm>
        </p:spPr>
        <p:txBody>
          <a:bodyPr/>
          <a:lstStyle/>
          <a:p>
            <a:r>
              <a:rPr lang="en-US" dirty="0"/>
              <a:t>From state 0, find all connected states on the graph</a:t>
            </a:r>
          </a:p>
          <a:p>
            <a:r>
              <a:rPr lang="en-US" dirty="0"/>
              <a:t>Read a char, and see if it matches any of these states x</a:t>
            </a:r>
          </a:p>
          <a:p>
            <a:pPr lvl="1"/>
            <a:r>
              <a:rPr lang="en-US" dirty="0"/>
              <a:t>If yes, add x+1 to the next states to consider in the path</a:t>
            </a:r>
          </a:p>
          <a:p>
            <a:pPr lvl="1"/>
            <a:r>
              <a:rPr lang="en-US" dirty="0"/>
              <a:t>If no, exclude such state</a:t>
            </a:r>
          </a:p>
          <a:p>
            <a:r>
              <a:rPr lang="en-US" dirty="0"/>
              <a:t>From all the x+1 matched states, add all connected states</a:t>
            </a:r>
          </a:p>
          <a:p>
            <a:r>
              <a:rPr lang="en-US" dirty="0"/>
              <a:t>Repeat until either 0 matches, or read whole input</a:t>
            </a:r>
          </a:p>
          <a:p>
            <a:r>
              <a:rPr lang="en-US" dirty="0"/>
              <a:t>If read whole input and in AS, then there is a match</a:t>
            </a:r>
          </a:p>
        </p:txBody>
      </p:sp>
    </p:spTree>
    <p:extLst>
      <p:ext uri="{BB962C8B-B14F-4D97-AF65-F5344CB8AC3E}">
        <p14:creationId xmlns:p14="http://schemas.microsoft.com/office/powerpoint/2010/main" val="1220228132"/>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Homework</a:t>
            </a:r>
          </a:p>
        </p:txBody>
      </p:sp>
      <p:sp>
        <p:nvSpPr>
          <p:cNvPr id="3" name="Text Placeholder 2"/>
          <p:cNvSpPr>
            <a:spLocks noGrp="1"/>
          </p:cNvSpPr>
          <p:nvPr>
            <p:ph type="body" idx="1"/>
          </p:nvPr>
        </p:nvSpPr>
        <p:spPr/>
        <p:txBody>
          <a:bodyPr/>
          <a:lstStyle/>
          <a:p>
            <a:r>
              <a:rPr lang="en-US" dirty="0"/>
              <a:t>Study Book Chapter 5.3 and 5.4</a:t>
            </a:r>
          </a:p>
          <a:p>
            <a:pPr lvl="1"/>
            <a:r>
              <a:rPr lang="en-US" dirty="0"/>
              <a:t>but not Boyer-Moore, nor Rabin-Karp</a:t>
            </a:r>
          </a:p>
          <a:p>
            <a:r>
              <a:rPr lang="en-US" dirty="0"/>
              <a:t>Study code in the </a:t>
            </a:r>
            <a:r>
              <a:rPr lang="en-US" i="1" dirty="0"/>
              <a:t>org.pg4200.les10</a:t>
            </a:r>
            <a:r>
              <a:rPr lang="en-US" dirty="0"/>
              <a:t> package</a:t>
            </a:r>
          </a:p>
          <a:p>
            <a:r>
              <a:rPr lang="en-US" dirty="0"/>
              <a:t>Do exercises in </a:t>
            </a:r>
            <a:r>
              <a:rPr lang="en-US" i="1" dirty="0"/>
              <a:t>exercises/ex10</a:t>
            </a:r>
          </a:p>
          <a:p>
            <a:r>
              <a:rPr lang="en-US" dirty="0"/>
              <a:t>Extra: do exercises in the book</a:t>
            </a:r>
          </a:p>
        </p:txBody>
      </p:sp>
    </p:spTree>
    <p:extLst>
      <p:ext uri="{BB962C8B-B14F-4D97-AF65-F5344CB8AC3E}">
        <p14:creationId xmlns:p14="http://schemas.microsoft.com/office/powerpoint/2010/main" val="32135767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Brute Force</a:t>
            </a:r>
          </a:p>
        </p:txBody>
      </p:sp>
      <p:sp>
        <p:nvSpPr>
          <p:cNvPr id="3" name="Text Placeholder 2"/>
          <p:cNvSpPr>
            <a:spLocks noGrp="1"/>
          </p:cNvSpPr>
          <p:nvPr>
            <p:ph type="body" idx="1"/>
          </p:nvPr>
        </p:nvSpPr>
        <p:spPr>
          <a:xfrm>
            <a:off x="354563" y="2603500"/>
            <a:ext cx="12353731" cy="2546998"/>
          </a:xfrm>
        </p:spPr>
        <p:txBody>
          <a:bodyPr/>
          <a:lstStyle/>
          <a:p>
            <a:r>
              <a:rPr lang="en-US" dirty="0"/>
              <a:t>For each position “</a:t>
            </a:r>
            <a:r>
              <a:rPr lang="en-US" dirty="0" err="1"/>
              <a:t>i</a:t>
            </a:r>
            <a:r>
              <a:rPr lang="en-US" dirty="0"/>
              <a:t>” in N, check if the next M chars match the values in the target</a:t>
            </a:r>
          </a:p>
          <a:p>
            <a:r>
              <a:rPr lang="en-US" dirty="0"/>
              <a:t>If a single letter does not match, continue with “i+1”</a:t>
            </a:r>
          </a:p>
        </p:txBody>
      </p:sp>
      <p:graphicFrame>
        <p:nvGraphicFramePr>
          <p:cNvPr id="4" name="Table 3"/>
          <p:cNvGraphicFramePr>
            <a:graphicFrameLocks noGrp="1"/>
          </p:cNvGraphicFramePr>
          <p:nvPr>
            <p:extLst>
              <p:ext uri="{D42A27DB-BD31-4B8C-83A1-F6EECF244321}">
                <p14:modId xmlns:p14="http://schemas.microsoft.com/office/powerpoint/2010/main" val="4166549277"/>
              </p:ext>
            </p:extLst>
          </p:nvPr>
        </p:nvGraphicFramePr>
        <p:xfrm>
          <a:off x="952504" y="5937898"/>
          <a:ext cx="11868318" cy="2286000"/>
        </p:xfrm>
        <a:graphic>
          <a:graphicData uri="http://schemas.openxmlformats.org/drawingml/2006/table">
            <a:tbl>
              <a:tblPr firstRow="1" bandRow="1">
                <a:tableStyleId>{5940675A-B579-460E-94D1-54222C63F5DA}</a:tableStyleId>
              </a:tblPr>
              <a:tblGrid>
                <a:gridCol w="539469">
                  <a:extLst>
                    <a:ext uri="{9D8B030D-6E8A-4147-A177-3AD203B41FA5}">
                      <a16:colId xmlns:a16="http://schemas.microsoft.com/office/drawing/2014/main" val="2966260843"/>
                    </a:ext>
                  </a:extLst>
                </a:gridCol>
                <a:gridCol w="539469">
                  <a:extLst>
                    <a:ext uri="{9D8B030D-6E8A-4147-A177-3AD203B41FA5}">
                      <a16:colId xmlns:a16="http://schemas.microsoft.com/office/drawing/2014/main" val="2655403497"/>
                    </a:ext>
                  </a:extLst>
                </a:gridCol>
                <a:gridCol w="539469">
                  <a:extLst>
                    <a:ext uri="{9D8B030D-6E8A-4147-A177-3AD203B41FA5}">
                      <a16:colId xmlns:a16="http://schemas.microsoft.com/office/drawing/2014/main" val="51161918"/>
                    </a:ext>
                  </a:extLst>
                </a:gridCol>
                <a:gridCol w="539469">
                  <a:extLst>
                    <a:ext uri="{9D8B030D-6E8A-4147-A177-3AD203B41FA5}">
                      <a16:colId xmlns:a16="http://schemas.microsoft.com/office/drawing/2014/main" val="4085757781"/>
                    </a:ext>
                  </a:extLst>
                </a:gridCol>
                <a:gridCol w="539469">
                  <a:extLst>
                    <a:ext uri="{9D8B030D-6E8A-4147-A177-3AD203B41FA5}">
                      <a16:colId xmlns:a16="http://schemas.microsoft.com/office/drawing/2014/main" val="1885259141"/>
                    </a:ext>
                  </a:extLst>
                </a:gridCol>
                <a:gridCol w="539469">
                  <a:extLst>
                    <a:ext uri="{9D8B030D-6E8A-4147-A177-3AD203B41FA5}">
                      <a16:colId xmlns:a16="http://schemas.microsoft.com/office/drawing/2014/main" val="3406693815"/>
                    </a:ext>
                  </a:extLst>
                </a:gridCol>
                <a:gridCol w="539469">
                  <a:extLst>
                    <a:ext uri="{9D8B030D-6E8A-4147-A177-3AD203B41FA5}">
                      <a16:colId xmlns:a16="http://schemas.microsoft.com/office/drawing/2014/main" val="551427343"/>
                    </a:ext>
                  </a:extLst>
                </a:gridCol>
                <a:gridCol w="539469">
                  <a:extLst>
                    <a:ext uri="{9D8B030D-6E8A-4147-A177-3AD203B41FA5}">
                      <a16:colId xmlns:a16="http://schemas.microsoft.com/office/drawing/2014/main" val="3236945442"/>
                    </a:ext>
                  </a:extLst>
                </a:gridCol>
                <a:gridCol w="539469">
                  <a:extLst>
                    <a:ext uri="{9D8B030D-6E8A-4147-A177-3AD203B41FA5}">
                      <a16:colId xmlns:a16="http://schemas.microsoft.com/office/drawing/2014/main" val="2958950025"/>
                    </a:ext>
                  </a:extLst>
                </a:gridCol>
                <a:gridCol w="539469">
                  <a:extLst>
                    <a:ext uri="{9D8B030D-6E8A-4147-A177-3AD203B41FA5}">
                      <a16:colId xmlns:a16="http://schemas.microsoft.com/office/drawing/2014/main" val="315992084"/>
                    </a:ext>
                  </a:extLst>
                </a:gridCol>
                <a:gridCol w="539469">
                  <a:extLst>
                    <a:ext uri="{9D8B030D-6E8A-4147-A177-3AD203B41FA5}">
                      <a16:colId xmlns:a16="http://schemas.microsoft.com/office/drawing/2014/main" val="962633385"/>
                    </a:ext>
                  </a:extLst>
                </a:gridCol>
                <a:gridCol w="539469">
                  <a:extLst>
                    <a:ext uri="{9D8B030D-6E8A-4147-A177-3AD203B41FA5}">
                      <a16:colId xmlns:a16="http://schemas.microsoft.com/office/drawing/2014/main" val="1985844426"/>
                    </a:ext>
                  </a:extLst>
                </a:gridCol>
                <a:gridCol w="539469">
                  <a:extLst>
                    <a:ext uri="{9D8B030D-6E8A-4147-A177-3AD203B41FA5}">
                      <a16:colId xmlns:a16="http://schemas.microsoft.com/office/drawing/2014/main" val="173885675"/>
                    </a:ext>
                  </a:extLst>
                </a:gridCol>
                <a:gridCol w="539469">
                  <a:extLst>
                    <a:ext uri="{9D8B030D-6E8A-4147-A177-3AD203B41FA5}">
                      <a16:colId xmlns:a16="http://schemas.microsoft.com/office/drawing/2014/main" val="1196902404"/>
                    </a:ext>
                  </a:extLst>
                </a:gridCol>
                <a:gridCol w="539469">
                  <a:extLst>
                    <a:ext uri="{9D8B030D-6E8A-4147-A177-3AD203B41FA5}">
                      <a16:colId xmlns:a16="http://schemas.microsoft.com/office/drawing/2014/main" val="3576583593"/>
                    </a:ext>
                  </a:extLst>
                </a:gridCol>
                <a:gridCol w="539469">
                  <a:extLst>
                    <a:ext uri="{9D8B030D-6E8A-4147-A177-3AD203B41FA5}">
                      <a16:colId xmlns:a16="http://schemas.microsoft.com/office/drawing/2014/main" val="1807945616"/>
                    </a:ext>
                  </a:extLst>
                </a:gridCol>
                <a:gridCol w="539469">
                  <a:extLst>
                    <a:ext uri="{9D8B030D-6E8A-4147-A177-3AD203B41FA5}">
                      <a16:colId xmlns:a16="http://schemas.microsoft.com/office/drawing/2014/main" val="1719638238"/>
                    </a:ext>
                  </a:extLst>
                </a:gridCol>
                <a:gridCol w="539469">
                  <a:extLst>
                    <a:ext uri="{9D8B030D-6E8A-4147-A177-3AD203B41FA5}">
                      <a16:colId xmlns:a16="http://schemas.microsoft.com/office/drawing/2014/main" val="301325865"/>
                    </a:ext>
                  </a:extLst>
                </a:gridCol>
                <a:gridCol w="539469">
                  <a:extLst>
                    <a:ext uri="{9D8B030D-6E8A-4147-A177-3AD203B41FA5}">
                      <a16:colId xmlns:a16="http://schemas.microsoft.com/office/drawing/2014/main" val="1613703355"/>
                    </a:ext>
                  </a:extLst>
                </a:gridCol>
                <a:gridCol w="539469">
                  <a:extLst>
                    <a:ext uri="{9D8B030D-6E8A-4147-A177-3AD203B41FA5}">
                      <a16:colId xmlns:a16="http://schemas.microsoft.com/office/drawing/2014/main" val="3940161714"/>
                    </a:ext>
                  </a:extLst>
                </a:gridCol>
                <a:gridCol w="539469">
                  <a:extLst>
                    <a:ext uri="{9D8B030D-6E8A-4147-A177-3AD203B41FA5}">
                      <a16:colId xmlns:a16="http://schemas.microsoft.com/office/drawing/2014/main" val="2319542359"/>
                    </a:ext>
                  </a:extLst>
                </a:gridCol>
                <a:gridCol w="539469">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r>
                        <a:rPr lang="en-US" sz="2400" dirty="0"/>
                        <a:t>n</a:t>
                      </a:r>
                    </a:p>
                  </a:txBody>
                  <a:tcPr>
                    <a:solidFill>
                      <a:srgbClr val="FF0000"/>
                    </a:solidFill>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55692095"/>
                  </a:ext>
                </a:extLst>
              </a:tr>
              <a:tr h="409210">
                <a:tc>
                  <a:txBody>
                    <a:bodyPr/>
                    <a:lstStyle/>
                    <a:p>
                      <a:endParaRPr lang="en-US" sz="2400"/>
                    </a:p>
                  </a:txBody>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38974742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d</a:t>
                      </a:r>
                    </a:p>
                  </a:txBody>
                  <a:tcPr>
                    <a:solidFill>
                      <a:schemeClr val="accent6">
                        <a:lumMod val="60000"/>
                        <a:lumOff val="40000"/>
                      </a:schemeClr>
                    </a:solidFill>
                  </a:tcPr>
                </a:tc>
                <a:tc>
                  <a:txBody>
                    <a:bodyPr/>
                    <a:lstStyle/>
                    <a:p>
                      <a:r>
                        <a:rPr lang="en-US" sz="2400" dirty="0"/>
                        <a:t>l</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bl>
          </a:graphicData>
        </a:graphic>
      </p:graphicFrame>
      <p:sp>
        <p:nvSpPr>
          <p:cNvPr id="5" name="TextBox 4"/>
          <p:cNvSpPr txBox="1"/>
          <p:nvPr/>
        </p:nvSpPr>
        <p:spPr>
          <a:xfrm>
            <a:off x="177281" y="6814158"/>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=0</a:t>
            </a:r>
          </a:p>
        </p:txBody>
      </p:sp>
      <p:sp>
        <p:nvSpPr>
          <p:cNvPr id="8" name="TextBox 7"/>
          <p:cNvSpPr txBox="1"/>
          <p:nvPr/>
        </p:nvSpPr>
        <p:spPr>
          <a:xfrm>
            <a:off x="177281" y="7252289"/>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=1</a:t>
            </a:r>
          </a:p>
        </p:txBody>
      </p:sp>
      <p:sp>
        <p:nvSpPr>
          <p:cNvPr id="9" name="TextBox 8"/>
          <p:cNvSpPr txBox="1"/>
          <p:nvPr/>
        </p:nvSpPr>
        <p:spPr>
          <a:xfrm>
            <a:off x="177281" y="7750440"/>
            <a:ext cx="593112"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mn-lt"/>
                <a:ea typeface="+mn-ea"/>
                <a:cs typeface="+mn-cs"/>
                <a:sym typeface="Helvetica Light"/>
              </a:rPr>
              <a:t>i</a:t>
            </a:r>
            <a:r>
              <a:rPr kumimoji="0" lang="en-US" sz="2800" b="0" i="0" u="none" strike="noStrike" cap="none" spc="0" normalizeH="0" baseline="0" dirty="0">
                <a:ln>
                  <a:noFill/>
                </a:ln>
                <a:solidFill>
                  <a:srgbClr val="000000"/>
                </a:solidFill>
                <a:effectLst/>
                <a:uFillTx/>
                <a:latin typeface="+mn-lt"/>
                <a:ea typeface="+mn-ea"/>
                <a:cs typeface="+mn-cs"/>
                <a:sym typeface="Helvetica Light"/>
              </a:rPr>
              <a:t>=2</a:t>
            </a:r>
          </a:p>
        </p:txBody>
      </p:sp>
    </p:spTree>
    <p:extLst>
      <p:ext uri="{BB962C8B-B14F-4D97-AF65-F5344CB8AC3E}">
        <p14:creationId xmlns:p14="http://schemas.microsoft.com/office/powerpoint/2010/main" val="38688399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736" y="229896"/>
            <a:ext cx="9815027" cy="2159000"/>
          </a:xfrm>
        </p:spPr>
        <p:txBody>
          <a:bodyPr>
            <a:normAutofit fontScale="90000"/>
          </a:bodyPr>
          <a:lstStyle/>
          <a:p>
            <a:r>
              <a:rPr lang="en-US" dirty="0"/>
              <a:t>Searching For “Nemo”</a:t>
            </a:r>
            <a:br>
              <a:rPr lang="en-US" dirty="0"/>
            </a:br>
            <a:r>
              <a:rPr lang="en-US" dirty="0"/>
              <a:t>(case-insensitive)</a:t>
            </a:r>
          </a:p>
        </p:txBody>
      </p:sp>
      <p:pic>
        <p:nvPicPr>
          <p:cNvPr id="5" name="Picture 4"/>
          <p:cNvPicPr>
            <a:picLocks noChangeAspect="1"/>
          </p:cNvPicPr>
          <p:nvPr/>
        </p:nvPicPr>
        <p:blipFill>
          <a:blip r:embed="rId2"/>
          <a:stretch>
            <a:fillRect/>
          </a:stretch>
        </p:blipFill>
        <p:spPr>
          <a:xfrm>
            <a:off x="10516020" y="353073"/>
            <a:ext cx="2143125" cy="2143125"/>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1269954397"/>
              </p:ext>
            </p:extLst>
          </p:nvPr>
        </p:nvGraphicFramePr>
        <p:xfrm>
          <a:off x="448651" y="2868126"/>
          <a:ext cx="11868318" cy="6858000"/>
        </p:xfrm>
        <a:graphic>
          <a:graphicData uri="http://schemas.openxmlformats.org/drawingml/2006/table">
            <a:tbl>
              <a:tblPr firstRow="1" bandRow="1">
                <a:tableStyleId>{5940675A-B579-460E-94D1-54222C63F5DA}</a:tableStyleId>
              </a:tblPr>
              <a:tblGrid>
                <a:gridCol w="539469">
                  <a:extLst>
                    <a:ext uri="{9D8B030D-6E8A-4147-A177-3AD203B41FA5}">
                      <a16:colId xmlns:a16="http://schemas.microsoft.com/office/drawing/2014/main" val="2966260843"/>
                    </a:ext>
                  </a:extLst>
                </a:gridCol>
                <a:gridCol w="539469">
                  <a:extLst>
                    <a:ext uri="{9D8B030D-6E8A-4147-A177-3AD203B41FA5}">
                      <a16:colId xmlns:a16="http://schemas.microsoft.com/office/drawing/2014/main" val="2655403497"/>
                    </a:ext>
                  </a:extLst>
                </a:gridCol>
                <a:gridCol w="539469">
                  <a:extLst>
                    <a:ext uri="{9D8B030D-6E8A-4147-A177-3AD203B41FA5}">
                      <a16:colId xmlns:a16="http://schemas.microsoft.com/office/drawing/2014/main" val="51161918"/>
                    </a:ext>
                  </a:extLst>
                </a:gridCol>
                <a:gridCol w="539469">
                  <a:extLst>
                    <a:ext uri="{9D8B030D-6E8A-4147-A177-3AD203B41FA5}">
                      <a16:colId xmlns:a16="http://schemas.microsoft.com/office/drawing/2014/main" val="4085757781"/>
                    </a:ext>
                  </a:extLst>
                </a:gridCol>
                <a:gridCol w="539469">
                  <a:extLst>
                    <a:ext uri="{9D8B030D-6E8A-4147-A177-3AD203B41FA5}">
                      <a16:colId xmlns:a16="http://schemas.microsoft.com/office/drawing/2014/main" val="1885259141"/>
                    </a:ext>
                  </a:extLst>
                </a:gridCol>
                <a:gridCol w="539469">
                  <a:extLst>
                    <a:ext uri="{9D8B030D-6E8A-4147-A177-3AD203B41FA5}">
                      <a16:colId xmlns:a16="http://schemas.microsoft.com/office/drawing/2014/main" val="3406693815"/>
                    </a:ext>
                  </a:extLst>
                </a:gridCol>
                <a:gridCol w="539469">
                  <a:extLst>
                    <a:ext uri="{9D8B030D-6E8A-4147-A177-3AD203B41FA5}">
                      <a16:colId xmlns:a16="http://schemas.microsoft.com/office/drawing/2014/main" val="551427343"/>
                    </a:ext>
                  </a:extLst>
                </a:gridCol>
                <a:gridCol w="539469">
                  <a:extLst>
                    <a:ext uri="{9D8B030D-6E8A-4147-A177-3AD203B41FA5}">
                      <a16:colId xmlns:a16="http://schemas.microsoft.com/office/drawing/2014/main" val="3236945442"/>
                    </a:ext>
                  </a:extLst>
                </a:gridCol>
                <a:gridCol w="539469">
                  <a:extLst>
                    <a:ext uri="{9D8B030D-6E8A-4147-A177-3AD203B41FA5}">
                      <a16:colId xmlns:a16="http://schemas.microsoft.com/office/drawing/2014/main" val="2958950025"/>
                    </a:ext>
                  </a:extLst>
                </a:gridCol>
                <a:gridCol w="539469">
                  <a:extLst>
                    <a:ext uri="{9D8B030D-6E8A-4147-A177-3AD203B41FA5}">
                      <a16:colId xmlns:a16="http://schemas.microsoft.com/office/drawing/2014/main" val="315992084"/>
                    </a:ext>
                  </a:extLst>
                </a:gridCol>
                <a:gridCol w="539469">
                  <a:extLst>
                    <a:ext uri="{9D8B030D-6E8A-4147-A177-3AD203B41FA5}">
                      <a16:colId xmlns:a16="http://schemas.microsoft.com/office/drawing/2014/main" val="962633385"/>
                    </a:ext>
                  </a:extLst>
                </a:gridCol>
                <a:gridCol w="539469">
                  <a:extLst>
                    <a:ext uri="{9D8B030D-6E8A-4147-A177-3AD203B41FA5}">
                      <a16:colId xmlns:a16="http://schemas.microsoft.com/office/drawing/2014/main" val="1985844426"/>
                    </a:ext>
                  </a:extLst>
                </a:gridCol>
                <a:gridCol w="539469">
                  <a:extLst>
                    <a:ext uri="{9D8B030D-6E8A-4147-A177-3AD203B41FA5}">
                      <a16:colId xmlns:a16="http://schemas.microsoft.com/office/drawing/2014/main" val="173885675"/>
                    </a:ext>
                  </a:extLst>
                </a:gridCol>
                <a:gridCol w="539469">
                  <a:extLst>
                    <a:ext uri="{9D8B030D-6E8A-4147-A177-3AD203B41FA5}">
                      <a16:colId xmlns:a16="http://schemas.microsoft.com/office/drawing/2014/main" val="1196902404"/>
                    </a:ext>
                  </a:extLst>
                </a:gridCol>
                <a:gridCol w="539469">
                  <a:extLst>
                    <a:ext uri="{9D8B030D-6E8A-4147-A177-3AD203B41FA5}">
                      <a16:colId xmlns:a16="http://schemas.microsoft.com/office/drawing/2014/main" val="3576583593"/>
                    </a:ext>
                  </a:extLst>
                </a:gridCol>
                <a:gridCol w="539469">
                  <a:extLst>
                    <a:ext uri="{9D8B030D-6E8A-4147-A177-3AD203B41FA5}">
                      <a16:colId xmlns:a16="http://schemas.microsoft.com/office/drawing/2014/main" val="1807945616"/>
                    </a:ext>
                  </a:extLst>
                </a:gridCol>
                <a:gridCol w="539469">
                  <a:extLst>
                    <a:ext uri="{9D8B030D-6E8A-4147-A177-3AD203B41FA5}">
                      <a16:colId xmlns:a16="http://schemas.microsoft.com/office/drawing/2014/main" val="1719638238"/>
                    </a:ext>
                  </a:extLst>
                </a:gridCol>
                <a:gridCol w="539469">
                  <a:extLst>
                    <a:ext uri="{9D8B030D-6E8A-4147-A177-3AD203B41FA5}">
                      <a16:colId xmlns:a16="http://schemas.microsoft.com/office/drawing/2014/main" val="301325865"/>
                    </a:ext>
                  </a:extLst>
                </a:gridCol>
                <a:gridCol w="539469">
                  <a:extLst>
                    <a:ext uri="{9D8B030D-6E8A-4147-A177-3AD203B41FA5}">
                      <a16:colId xmlns:a16="http://schemas.microsoft.com/office/drawing/2014/main" val="1613703355"/>
                    </a:ext>
                  </a:extLst>
                </a:gridCol>
                <a:gridCol w="539469">
                  <a:extLst>
                    <a:ext uri="{9D8B030D-6E8A-4147-A177-3AD203B41FA5}">
                      <a16:colId xmlns:a16="http://schemas.microsoft.com/office/drawing/2014/main" val="3940161714"/>
                    </a:ext>
                  </a:extLst>
                </a:gridCol>
                <a:gridCol w="539469">
                  <a:extLst>
                    <a:ext uri="{9D8B030D-6E8A-4147-A177-3AD203B41FA5}">
                      <a16:colId xmlns:a16="http://schemas.microsoft.com/office/drawing/2014/main" val="2319542359"/>
                    </a:ext>
                  </a:extLst>
                </a:gridCol>
                <a:gridCol w="539469">
                  <a:extLst>
                    <a:ext uri="{9D8B030D-6E8A-4147-A177-3AD203B41FA5}">
                      <a16:colId xmlns:a16="http://schemas.microsoft.com/office/drawing/2014/main" val="1281623815"/>
                    </a:ext>
                  </a:extLst>
                </a:gridCol>
              </a:tblGrid>
              <a:tr h="409210">
                <a:tc>
                  <a:txBody>
                    <a:bodyPr/>
                    <a:lstStyle/>
                    <a:p>
                      <a:r>
                        <a:rPr lang="en-US" sz="2400" dirty="0"/>
                        <a:t>0</a:t>
                      </a:r>
                    </a:p>
                  </a:txBody>
                  <a:tcPr>
                    <a:solidFill>
                      <a:schemeClr val="accent3"/>
                    </a:solidFill>
                  </a:tcPr>
                </a:tc>
                <a:tc>
                  <a:txBody>
                    <a:bodyPr/>
                    <a:lstStyle/>
                    <a:p>
                      <a:r>
                        <a:rPr lang="en-US" sz="2400" dirty="0"/>
                        <a:t>1</a:t>
                      </a:r>
                    </a:p>
                  </a:txBody>
                  <a:tcPr>
                    <a:solidFill>
                      <a:schemeClr val="accent3"/>
                    </a:solidFill>
                  </a:tcPr>
                </a:tc>
                <a:tc>
                  <a:txBody>
                    <a:bodyPr/>
                    <a:lstStyle/>
                    <a:p>
                      <a:r>
                        <a:rPr lang="en-US" sz="2400" dirty="0"/>
                        <a:t>2</a:t>
                      </a:r>
                    </a:p>
                  </a:txBody>
                  <a:tcPr>
                    <a:solidFill>
                      <a:schemeClr val="accent3"/>
                    </a:solidFill>
                  </a:tcPr>
                </a:tc>
                <a:tc>
                  <a:txBody>
                    <a:bodyPr/>
                    <a:lstStyle/>
                    <a:p>
                      <a:r>
                        <a:rPr lang="en-US" sz="2400" dirty="0"/>
                        <a:t>3</a:t>
                      </a:r>
                    </a:p>
                  </a:txBody>
                  <a:tcPr>
                    <a:solidFill>
                      <a:schemeClr val="accent3"/>
                    </a:solidFill>
                  </a:tcPr>
                </a:tc>
                <a:tc>
                  <a:txBody>
                    <a:bodyPr/>
                    <a:lstStyle/>
                    <a:p>
                      <a:r>
                        <a:rPr lang="en-US" sz="2400" dirty="0"/>
                        <a:t>4</a:t>
                      </a:r>
                    </a:p>
                  </a:txBody>
                  <a:tcPr>
                    <a:solidFill>
                      <a:schemeClr val="accent3"/>
                    </a:solidFill>
                  </a:tcPr>
                </a:tc>
                <a:tc>
                  <a:txBody>
                    <a:bodyPr/>
                    <a:lstStyle/>
                    <a:p>
                      <a:r>
                        <a:rPr lang="en-US" sz="2400" dirty="0"/>
                        <a:t>5</a:t>
                      </a:r>
                    </a:p>
                  </a:txBody>
                  <a:tcPr>
                    <a:solidFill>
                      <a:schemeClr val="accent3"/>
                    </a:solidFill>
                  </a:tcPr>
                </a:tc>
                <a:tc>
                  <a:txBody>
                    <a:bodyPr/>
                    <a:lstStyle/>
                    <a:p>
                      <a:r>
                        <a:rPr lang="en-US" sz="2400" dirty="0"/>
                        <a:t>6</a:t>
                      </a:r>
                    </a:p>
                  </a:txBody>
                  <a:tcPr>
                    <a:solidFill>
                      <a:schemeClr val="accent3"/>
                    </a:solidFill>
                  </a:tcPr>
                </a:tc>
                <a:tc>
                  <a:txBody>
                    <a:bodyPr/>
                    <a:lstStyle/>
                    <a:p>
                      <a:r>
                        <a:rPr lang="en-US" sz="2400" dirty="0"/>
                        <a:t>7</a:t>
                      </a:r>
                    </a:p>
                  </a:txBody>
                  <a:tcPr>
                    <a:solidFill>
                      <a:schemeClr val="accent3"/>
                    </a:solidFill>
                  </a:tcPr>
                </a:tc>
                <a:tc>
                  <a:txBody>
                    <a:bodyPr/>
                    <a:lstStyle/>
                    <a:p>
                      <a:r>
                        <a:rPr lang="en-US" sz="2400" dirty="0"/>
                        <a:t>8</a:t>
                      </a:r>
                    </a:p>
                  </a:txBody>
                  <a:tcPr>
                    <a:solidFill>
                      <a:schemeClr val="accent3"/>
                    </a:solidFill>
                  </a:tcPr>
                </a:tc>
                <a:tc>
                  <a:txBody>
                    <a:bodyPr/>
                    <a:lstStyle/>
                    <a:p>
                      <a:r>
                        <a:rPr lang="en-US" sz="2400" dirty="0"/>
                        <a:t>9</a:t>
                      </a:r>
                    </a:p>
                  </a:txBody>
                  <a:tcPr>
                    <a:solidFill>
                      <a:schemeClr val="accent3"/>
                    </a:solidFill>
                  </a:tcPr>
                </a:tc>
                <a:tc>
                  <a:txBody>
                    <a:bodyPr/>
                    <a:lstStyle/>
                    <a:p>
                      <a:r>
                        <a:rPr lang="en-US" sz="2400" dirty="0"/>
                        <a:t>10</a:t>
                      </a:r>
                    </a:p>
                  </a:txBody>
                  <a:tcPr>
                    <a:solidFill>
                      <a:schemeClr val="accent3"/>
                    </a:solidFill>
                  </a:tcPr>
                </a:tc>
                <a:tc>
                  <a:txBody>
                    <a:bodyPr/>
                    <a:lstStyle/>
                    <a:p>
                      <a:r>
                        <a:rPr lang="en-US" sz="2400" dirty="0"/>
                        <a:t>11</a:t>
                      </a:r>
                    </a:p>
                  </a:txBody>
                  <a:tcPr>
                    <a:solidFill>
                      <a:schemeClr val="accent3"/>
                    </a:solidFill>
                  </a:tcPr>
                </a:tc>
                <a:tc>
                  <a:txBody>
                    <a:bodyPr/>
                    <a:lstStyle/>
                    <a:p>
                      <a:r>
                        <a:rPr lang="en-US" sz="2400" dirty="0"/>
                        <a:t>12</a:t>
                      </a:r>
                    </a:p>
                  </a:txBody>
                  <a:tcPr>
                    <a:solidFill>
                      <a:schemeClr val="accent3"/>
                    </a:solidFill>
                  </a:tcPr>
                </a:tc>
                <a:tc>
                  <a:txBody>
                    <a:bodyPr/>
                    <a:lstStyle/>
                    <a:p>
                      <a:r>
                        <a:rPr lang="en-US" sz="2400" dirty="0"/>
                        <a:t>13</a:t>
                      </a:r>
                    </a:p>
                  </a:txBody>
                  <a:tcPr>
                    <a:solidFill>
                      <a:schemeClr val="accent3"/>
                    </a:solidFill>
                  </a:tcPr>
                </a:tc>
                <a:tc>
                  <a:txBody>
                    <a:bodyPr/>
                    <a:lstStyle/>
                    <a:p>
                      <a:r>
                        <a:rPr lang="en-US" sz="2400" dirty="0"/>
                        <a:t>14</a:t>
                      </a:r>
                    </a:p>
                  </a:txBody>
                  <a:tcPr>
                    <a:solidFill>
                      <a:schemeClr val="accent3"/>
                    </a:solidFill>
                  </a:tcPr>
                </a:tc>
                <a:tc>
                  <a:txBody>
                    <a:bodyPr/>
                    <a:lstStyle/>
                    <a:p>
                      <a:r>
                        <a:rPr lang="en-US" sz="2400" dirty="0"/>
                        <a:t>15</a:t>
                      </a:r>
                    </a:p>
                  </a:txBody>
                  <a:tcPr>
                    <a:solidFill>
                      <a:schemeClr val="accent3"/>
                    </a:solidFill>
                  </a:tcPr>
                </a:tc>
                <a:tc>
                  <a:txBody>
                    <a:bodyPr/>
                    <a:lstStyle/>
                    <a:p>
                      <a:r>
                        <a:rPr lang="en-US" sz="2400" dirty="0"/>
                        <a:t>16</a:t>
                      </a:r>
                    </a:p>
                  </a:txBody>
                  <a:tcPr>
                    <a:solidFill>
                      <a:schemeClr val="accent3"/>
                    </a:solidFill>
                  </a:tcPr>
                </a:tc>
                <a:tc>
                  <a:txBody>
                    <a:bodyPr/>
                    <a:lstStyle/>
                    <a:p>
                      <a:r>
                        <a:rPr lang="en-US" sz="2400" dirty="0"/>
                        <a:t>17</a:t>
                      </a:r>
                    </a:p>
                  </a:txBody>
                  <a:tcPr>
                    <a:solidFill>
                      <a:schemeClr val="accent3"/>
                    </a:solidFill>
                  </a:tcPr>
                </a:tc>
                <a:tc>
                  <a:txBody>
                    <a:bodyPr/>
                    <a:lstStyle/>
                    <a:p>
                      <a:r>
                        <a:rPr lang="en-US" sz="2400" dirty="0"/>
                        <a:t>18</a:t>
                      </a:r>
                    </a:p>
                  </a:txBody>
                  <a:tcPr>
                    <a:solidFill>
                      <a:schemeClr val="accent3"/>
                    </a:solidFill>
                  </a:tcPr>
                </a:tc>
                <a:tc>
                  <a:txBody>
                    <a:bodyPr/>
                    <a:lstStyle/>
                    <a:p>
                      <a:r>
                        <a:rPr lang="en-US" sz="2400" dirty="0"/>
                        <a:t>19</a:t>
                      </a:r>
                    </a:p>
                  </a:txBody>
                  <a:tcPr>
                    <a:solidFill>
                      <a:schemeClr val="accent3"/>
                    </a:solidFill>
                  </a:tcPr>
                </a:tc>
                <a:tc>
                  <a:txBody>
                    <a:bodyPr/>
                    <a:lstStyle/>
                    <a:p>
                      <a:r>
                        <a:rPr lang="en-US" sz="2400" dirty="0"/>
                        <a:t>20</a:t>
                      </a:r>
                    </a:p>
                  </a:txBody>
                  <a:tcPr>
                    <a:solidFill>
                      <a:schemeClr val="accent3"/>
                    </a:solidFill>
                  </a:tcPr>
                </a:tc>
                <a:tc>
                  <a:txBody>
                    <a:bodyPr/>
                    <a:lstStyle/>
                    <a:p>
                      <a:r>
                        <a:rPr lang="en-US" sz="2400" dirty="0"/>
                        <a:t>21</a:t>
                      </a:r>
                    </a:p>
                  </a:txBody>
                  <a:tcPr>
                    <a:solidFill>
                      <a:schemeClr val="accent3"/>
                    </a:solidFill>
                  </a:tcPr>
                </a:tc>
                <a:extLst>
                  <a:ext uri="{0D108BD9-81ED-4DB2-BD59-A6C34878D82A}">
                    <a16:rowId xmlns:a16="http://schemas.microsoft.com/office/drawing/2014/main" val="2074393730"/>
                  </a:ext>
                </a:extLst>
              </a:tr>
              <a:tr h="409210">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r>
                        <a:rPr lang="en-US" sz="2400" dirty="0"/>
                        <a:t>d</a:t>
                      </a:r>
                    </a:p>
                  </a:txBody>
                  <a:tcPr>
                    <a:solidFill>
                      <a:schemeClr val="accent6">
                        <a:lumMod val="20000"/>
                        <a:lumOff val="80000"/>
                      </a:schemeClr>
                    </a:solidFill>
                  </a:tcPr>
                </a:tc>
                <a:tc>
                  <a:txBody>
                    <a:bodyPr/>
                    <a:lstStyle/>
                    <a:p>
                      <a:r>
                        <a:rPr lang="en-US" sz="2400" dirty="0"/>
                        <a:t>l</a:t>
                      </a:r>
                    </a:p>
                  </a:txBody>
                  <a:tcPr>
                    <a:solidFill>
                      <a:schemeClr val="accent6">
                        <a:lumMod val="20000"/>
                        <a:lumOff val="80000"/>
                      </a:schemeClr>
                    </a:solidFill>
                  </a:tcPr>
                </a:tc>
                <a:tc>
                  <a:txBody>
                    <a:bodyPr/>
                    <a:lstStyle/>
                    <a:p>
                      <a:r>
                        <a:rPr lang="en-US" sz="2400" dirty="0"/>
                        <a:t>e</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err="1"/>
                        <a:t>i</a:t>
                      </a:r>
                      <a:endParaRPr lang="en-US" sz="2400" dirty="0"/>
                    </a:p>
                  </a:txBody>
                  <a:tcPr>
                    <a:solidFill>
                      <a:schemeClr val="accent6">
                        <a:lumMod val="20000"/>
                        <a:lumOff val="80000"/>
                      </a:schemeClr>
                    </a:solidFill>
                  </a:tcPr>
                </a:tc>
                <a:tc>
                  <a:txBody>
                    <a:bodyPr/>
                    <a:lstStyle/>
                    <a:p>
                      <a:r>
                        <a:rPr lang="en-US" sz="2400" dirty="0"/>
                        <a:t>n</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endParaRPr lang="en-US" sz="2400" dirty="0"/>
                    </a:p>
                  </a:txBody>
                  <a:tcPr>
                    <a:solidFill>
                      <a:schemeClr val="accent6">
                        <a:lumMod val="20000"/>
                        <a:lumOff val="80000"/>
                      </a:schemeClr>
                    </a:solidFill>
                  </a:tcPr>
                </a:tc>
                <a:tc>
                  <a:txBody>
                    <a:bodyPr/>
                    <a:lstStyle/>
                    <a:p>
                      <a:r>
                        <a:rPr lang="en-US" sz="2400" dirty="0"/>
                        <a:t>h</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y</a:t>
                      </a:r>
                    </a:p>
                  </a:txBody>
                  <a:tcPr>
                    <a:solidFill>
                      <a:schemeClr val="accent6">
                        <a:lumMod val="20000"/>
                        <a:lumOff val="80000"/>
                      </a:schemeClr>
                    </a:solidFill>
                  </a:tcPr>
                </a:tc>
                <a:tc>
                  <a:txBody>
                    <a:bodyPr/>
                    <a:lstStyle/>
                    <a:p>
                      <a:r>
                        <a:rPr lang="en-US" sz="2400" dirty="0"/>
                        <a:t>s</a:t>
                      </a:r>
                    </a:p>
                  </a:txBody>
                  <a:tcPr>
                    <a:solidFill>
                      <a:schemeClr val="accent6">
                        <a:lumMod val="20000"/>
                        <a:lumOff val="80000"/>
                      </a:schemeClr>
                    </a:solidFill>
                  </a:tcPr>
                </a:tc>
                <a:tc>
                  <a:txBody>
                    <a:bodyPr/>
                    <a:lstStyle/>
                    <a:p>
                      <a:r>
                        <a:rPr lang="en-US" sz="2400" dirty="0"/>
                        <a:t>t</a:t>
                      </a:r>
                    </a:p>
                  </a:txBody>
                  <a:tcPr>
                    <a:solidFill>
                      <a:schemeClr val="accent6">
                        <a:lumMod val="20000"/>
                        <a:lumOff val="80000"/>
                      </a:schemeClr>
                    </a:solidFill>
                  </a:tcPr>
                </a:tc>
                <a:tc>
                  <a:txBody>
                    <a:bodyPr/>
                    <a:lstStyle/>
                    <a:p>
                      <a:r>
                        <a:rPr lang="en-US" sz="2400" dirty="0"/>
                        <a:t>a</a:t>
                      </a:r>
                    </a:p>
                  </a:txBody>
                  <a:tcPr>
                    <a:solidFill>
                      <a:schemeClr val="accent6">
                        <a:lumMod val="20000"/>
                        <a:lumOff val="80000"/>
                      </a:schemeClr>
                    </a:solidFill>
                  </a:tcPr>
                </a:tc>
                <a:tc>
                  <a:txBody>
                    <a:bodyPr/>
                    <a:lstStyle/>
                    <a:p>
                      <a:r>
                        <a:rPr lang="en-US" sz="2400" dirty="0"/>
                        <a:t>c</a:t>
                      </a:r>
                    </a:p>
                  </a:txBody>
                  <a:tcPr>
                    <a:solidFill>
                      <a:schemeClr val="accent6">
                        <a:lumMod val="20000"/>
                        <a:lumOff val="80000"/>
                      </a:schemeClr>
                    </a:solidFill>
                  </a:tcPr>
                </a:tc>
                <a:tc>
                  <a:txBody>
                    <a:bodyPr/>
                    <a:lstStyle/>
                    <a:p>
                      <a:r>
                        <a:rPr lang="en-US" sz="2400" dirty="0" err="1"/>
                        <a:t>k</a:t>
                      </a:r>
                      <a:endParaRPr lang="en-US" sz="2400" dirty="0"/>
                    </a:p>
                  </a:txBody>
                  <a:tcPr>
                    <a:solidFill>
                      <a:schemeClr val="accent6">
                        <a:lumMod val="20000"/>
                        <a:lumOff val="80000"/>
                      </a:schemeClr>
                    </a:solidFill>
                  </a:tcPr>
                </a:tc>
                <a:extLst>
                  <a:ext uri="{0D108BD9-81ED-4DB2-BD59-A6C34878D82A}">
                    <a16:rowId xmlns:a16="http://schemas.microsoft.com/office/drawing/2014/main" val="2659969371"/>
                  </a:ext>
                </a:extLst>
              </a:tr>
              <a:tr h="409210">
                <a:tc>
                  <a:txBody>
                    <a:bodyPr/>
                    <a:lstStyle/>
                    <a:p>
                      <a:r>
                        <a:rPr lang="en-US" sz="2400" dirty="0"/>
                        <a:t>N</a:t>
                      </a:r>
                    </a:p>
                  </a:txBody>
                  <a:tcPr>
                    <a:solidFill>
                      <a:srgbClr val="FF0000"/>
                    </a:solidFill>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55692095"/>
                  </a:ext>
                </a:extLst>
              </a:tr>
              <a:tr h="409210">
                <a:tc>
                  <a:txBody>
                    <a:bodyPr/>
                    <a:lstStyle/>
                    <a:p>
                      <a:endParaRPr lang="en-US" sz="2400"/>
                    </a:p>
                  </a:txBody>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1389747421"/>
                  </a:ext>
                </a:extLst>
              </a:tr>
              <a:tr h="409210">
                <a:tc>
                  <a:txBody>
                    <a:bodyPr/>
                    <a:lstStyle/>
                    <a:p>
                      <a:endParaRPr lang="en-US" sz="2400"/>
                    </a:p>
                  </a:txBody>
                  <a:tcPr/>
                </a:tc>
                <a:tc>
                  <a:txBody>
                    <a:bodyPr/>
                    <a:lstStyle/>
                    <a:p>
                      <a:endParaRPr lang="en-US" sz="240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chemeClr val="accent6">
                        <a:lumMod val="60000"/>
                        <a:lumOff val="40000"/>
                      </a:schemeClr>
                    </a:solidFill>
                  </a:tcPr>
                </a:tc>
                <a:tc>
                  <a:txBody>
                    <a:bodyPr/>
                    <a:lstStyle/>
                    <a:p>
                      <a:r>
                        <a:rPr lang="en-US" sz="2400" dirty="0"/>
                        <a:t>m</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891262776"/>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117976275"/>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pPr marL="0" marR="0" indent="0" algn="ctr" defTabSz="584200" rtl="0" eaLnBrk="1" fontAlgn="auto" latinLnBrk="0" hangingPunct="1">
                        <a:lnSpc>
                          <a:spcPct val="100000"/>
                        </a:lnSpc>
                        <a:spcBef>
                          <a:spcPts val="0"/>
                        </a:spcBef>
                        <a:spcAft>
                          <a:spcPts val="0"/>
                        </a:spcAft>
                        <a:buClrTx/>
                        <a:buSzTx/>
                        <a:buFontTx/>
                        <a:buNone/>
                        <a:tabLst/>
                        <a:defRPr/>
                      </a:pPr>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35465589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5243749"/>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64195205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448875948"/>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135427651"/>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398575022"/>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r>
                        <a:rPr lang="en-US" sz="2400" dirty="0"/>
                        <a:t>N</a:t>
                      </a:r>
                    </a:p>
                  </a:txBody>
                  <a:tcPr>
                    <a:solidFill>
                      <a:schemeClr val="accent6">
                        <a:lumMod val="60000"/>
                        <a:lumOff val="40000"/>
                      </a:schemeClr>
                    </a:solidFill>
                  </a:tcPr>
                </a:tc>
                <a:tc>
                  <a:txBody>
                    <a:bodyPr/>
                    <a:lstStyle/>
                    <a:p>
                      <a:r>
                        <a:rPr lang="en-US" sz="2400" dirty="0"/>
                        <a:t>e</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4011171057"/>
                  </a:ext>
                </a:extLst>
              </a:tr>
              <a:tr h="409210">
                <a:tc>
                  <a:txBody>
                    <a:bodyPr/>
                    <a:lstStyle/>
                    <a:p>
                      <a:endParaRPr lang="en-US" sz="2400"/>
                    </a:p>
                  </a:txBody>
                  <a:tcPr/>
                </a:tc>
                <a:tc>
                  <a:txBody>
                    <a:bodyPr/>
                    <a:lstStyle/>
                    <a:p>
                      <a:endParaRPr lang="en-US" sz="2400"/>
                    </a:p>
                  </a:txBody>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no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r>
                        <a:rPr lang="en-US" sz="2400" dirty="0"/>
                        <a:t>N</a:t>
                      </a:r>
                    </a:p>
                  </a:txBody>
                  <a:tcPr>
                    <a:solidFill>
                      <a:srgbClr val="FF0000"/>
                    </a:solidFill>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2794319979"/>
                  </a:ext>
                </a:extLst>
              </a:tr>
              <a:tr h="409210">
                <a:tc>
                  <a:txBody>
                    <a:bodyPr/>
                    <a:lstStyle/>
                    <a:p>
                      <a:r>
                        <a:rPr lang="en-US" sz="2400" dirty="0"/>
                        <a:t>.</a:t>
                      </a:r>
                    </a:p>
                  </a:txBody>
                  <a:tcPr/>
                </a:tc>
                <a:tc>
                  <a:txBody>
                    <a:bodyPr/>
                    <a:lstStyle/>
                    <a:p>
                      <a:r>
                        <a:rPr lang="en-US" sz="2400" dirty="0"/>
                        <a:t>.</a:t>
                      </a:r>
                    </a:p>
                  </a:txBody>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noFill/>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tc>
                  <a:txBody>
                    <a:bodyPr/>
                    <a:lstStyle/>
                    <a:p>
                      <a:r>
                        <a:rPr lang="en-US" sz="2400" dirty="0"/>
                        <a:t>.</a:t>
                      </a:r>
                    </a:p>
                  </a:txBody>
                  <a:tcPr/>
                </a:tc>
                <a:extLst>
                  <a:ext uri="{0D108BD9-81ED-4DB2-BD59-A6C34878D82A}">
                    <a16:rowId xmlns:a16="http://schemas.microsoft.com/office/drawing/2014/main" val="3611183404"/>
                  </a:ext>
                </a:extLst>
              </a:tr>
            </a:tbl>
          </a:graphicData>
        </a:graphic>
      </p:graphicFrame>
    </p:spTree>
    <p:extLst>
      <p:ext uri="{BB962C8B-B14F-4D97-AF65-F5344CB8AC3E}">
        <p14:creationId xmlns:p14="http://schemas.microsoft.com/office/powerpoint/2010/main" val="83515465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43025"/>
            <a:ext cx="11099800" cy="2159000"/>
          </a:xfrm>
        </p:spPr>
        <p:txBody>
          <a:bodyPr/>
          <a:lstStyle/>
          <a:p>
            <a:r>
              <a:rPr lang="en-US" dirty="0"/>
              <a:t>Worst Case</a:t>
            </a:r>
          </a:p>
        </p:txBody>
      </p:sp>
      <p:sp>
        <p:nvSpPr>
          <p:cNvPr id="3" name="Text Placeholder 2"/>
          <p:cNvSpPr>
            <a:spLocks noGrp="1"/>
          </p:cNvSpPr>
          <p:nvPr>
            <p:ph type="body" idx="1"/>
          </p:nvPr>
        </p:nvSpPr>
        <p:spPr>
          <a:xfrm>
            <a:off x="279918" y="1931436"/>
            <a:ext cx="12549674" cy="2789853"/>
          </a:xfrm>
        </p:spPr>
        <p:txBody>
          <a:bodyPr>
            <a:normAutofit fontScale="92500"/>
          </a:bodyPr>
          <a:lstStyle/>
          <a:p>
            <a:pPr>
              <a:spcBef>
                <a:spcPts val="2400"/>
              </a:spcBef>
            </a:pPr>
            <a:r>
              <a:rPr lang="en-US" dirty="0"/>
              <a:t>text=“</a:t>
            </a:r>
            <a:r>
              <a:rPr lang="en-US" i="1" dirty="0" err="1"/>
              <a:t>aaaaaaaaab</a:t>
            </a:r>
            <a:r>
              <a:rPr lang="en-US" dirty="0"/>
              <a:t>”, target=“</a:t>
            </a:r>
            <a:r>
              <a:rPr lang="en-US" i="1" dirty="0" err="1"/>
              <a:t>aaac</a:t>
            </a:r>
            <a:r>
              <a:rPr lang="en-US" dirty="0"/>
              <a:t>”, N=10, M=4</a:t>
            </a:r>
          </a:p>
          <a:p>
            <a:pPr>
              <a:spcBef>
                <a:spcPts val="2400"/>
              </a:spcBef>
            </a:pPr>
            <a:r>
              <a:rPr lang="en-US" dirty="0"/>
              <a:t>For each N-M position, we need to check M chars… can only skip when we see a mismatch on the last char in the target</a:t>
            </a:r>
          </a:p>
          <a:p>
            <a:pPr>
              <a:spcBef>
                <a:spcPts val="2400"/>
              </a:spcBef>
            </a:pPr>
            <a:r>
              <a:rPr lang="en-US" dirty="0"/>
              <a:t>Complexity: </a:t>
            </a:r>
            <a:r>
              <a:rPr lang="en-US" i="1" dirty="0"/>
              <a:t>O(N * M)</a:t>
            </a:r>
          </a:p>
        </p:txBody>
      </p:sp>
      <p:graphicFrame>
        <p:nvGraphicFramePr>
          <p:cNvPr id="4" name="Table 3"/>
          <p:cNvGraphicFramePr>
            <a:graphicFrameLocks noGrp="1"/>
          </p:cNvGraphicFramePr>
          <p:nvPr>
            <p:extLst>
              <p:ext uri="{D42A27DB-BD31-4B8C-83A1-F6EECF244321}">
                <p14:modId xmlns:p14="http://schemas.microsoft.com/office/powerpoint/2010/main" val="1564566433"/>
              </p:ext>
            </p:extLst>
          </p:nvPr>
        </p:nvGraphicFramePr>
        <p:xfrm>
          <a:off x="2945190" y="4954088"/>
          <a:ext cx="7114420" cy="466344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gridCol w="711442">
                  <a:extLst>
                    <a:ext uri="{9D8B030D-6E8A-4147-A177-3AD203B41FA5}">
                      <a16:colId xmlns:a16="http://schemas.microsoft.com/office/drawing/2014/main" val="3348706469"/>
                    </a:ext>
                  </a:extLst>
                </a:gridCol>
                <a:gridCol w="711442">
                  <a:extLst>
                    <a:ext uri="{9D8B030D-6E8A-4147-A177-3AD203B41FA5}">
                      <a16:colId xmlns:a16="http://schemas.microsoft.com/office/drawing/2014/main" val="945431576"/>
                    </a:ext>
                  </a:extLst>
                </a:gridCol>
              </a:tblGrid>
              <a:tr h="370840">
                <a:tc>
                  <a:txBody>
                    <a:bodyPr/>
                    <a:lstStyle/>
                    <a:p>
                      <a:r>
                        <a:rPr lang="en-US" sz="2800" dirty="0"/>
                        <a:t>0</a:t>
                      </a:r>
                    </a:p>
                  </a:txBody>
                  <a:tcPr>
                    <a:solidFill>
                      <a:schemeClr val="accent3"/>
                    </a:solidFill>
                  </a:tcPr>
                </a:tc>
                <a:tc>
                  <a:txBody>
                    <a:bodyPr/>
                    <a:lstStyle/>
                    <a:p>
                      <a:r>
                        <a:rPr lang="en-US" sz="2800" dirty="0"/>
                        <a:t>1</a:t>
                      </a:r>
                    </a:p>
                  </a:txBody>
                  <a:tcPr>
                    <a:solidFill>
                      <a:schemeClr val="accent3"/>
                    </a:solidFill>
                  </a:tcPr>
                </a:tc>
                <a:tc>
                  <a:txBody>
                    <a:bodyPr/>
                    <a:lstStyle/>
                    <a:p>
                      <a:r>
                        <a:rPr lang="en-US" sz="2800" dirty="0"/>
                        <a:t>2</a:t>
                      </a:r>
                    </a:p>
                  </a:txBody>
                  <a:tcPr>
                    <a:solidFill>
                      <a:schemeClr val="accent3"/>
                    </a:solidFill>
                  </a:tcPr>
                </a:tc>
                <a:tc>
                  <a:txBody>
                    <a:bodyPr/>
                    <a:lstStyle/>
                    <a:p>
                      <a:r>
                        <a:rPr lang="en-US" sz="2800" dirty="0"/>
                        <a:t>3</a:t>
                      </a:r>
                    </a:p>
                  </a:txBody>
                  <a:tcPr>
                    <a:solidFill>
                      <a:schemeClr val="accent3"/>
                    </a:solidFill>
                  </a:tcPr>
                </a:tc>
                <a:tc>
                  <a:txBody>
                    <a:bodyPr/>
                    <a:lstStyle/>
                    <a:p>
                      <a:r>
                        <a:rPr lang="en-US" sz="2800" dirty="0"/>
                        <a:t>4</a:t>
                      </a:r>
                    </a:p>
                  </a:txBody>
                  <a:tcPr>
                    <a:solidFill>
                      <a:schemeClr val="accent3"/>
                    </a:solidFill>
                  </a:tcPr>
                </a:tc>
                <a:tc>
                  <a:txBody>
                    <a:bodyPr/>
                    <a:lstStyle/>
                    <a:p>
                      <a:r>
                        <a:rPr lang="en-US" sz="2800" dirty="0"/>
                        <a:t>5</a:t>
                      </a:r>
                    </a:p>
                  </a:txBody>
                  <a:tcPr>
                    <a:solidFill>
                      <a:schemeClr val="accent3"/>
                    </a:solidFill>
                  </a:tcPr>
                </a:tc>
                <a:tc>
                  <a:txBody>
                    <a:bodyPr/>
                    <a:lstStyle/>
                    <a:p>
                      <a:r>
                        <a:rPr lang="en-US" sz="2800" dirty="0"/>
                        <a:t>6</a:t>
                      </a:r>
                    </a:p>
                  </a:txBody>
                  <a:tcPr>
                    <a:solidFill>
                      <a:schemeClr val="accent3"/>
                    </a:solidFill>
                  </a:tcPr>
                </a:tc>
                <a:tc>
                  <a:txBody>
                    <a:bodyPr/>
                    <a:lstStyle/>
                    <a:p>
                      <a:r>
                        <a:rPr lang="en-US" sz="2800" dirty="0"/>
                        <a:t>7</a:t>
                      </a:r>
                    </a:p>
                  </a:txBody>
                  <a:tcPr>
                    <a:solidFill>
                      <a:schemeClr val="accent3"/>
                    </a:solidFill>
                  </a:tcPr>
                </a:tc>
                <a:tc>
                  <a:txBody>
                    <a:bodyPr/>
                    <a:lstStyle/>
                    <a:p>
                      <a:r>
                        <a:rPr lang="en-US" sz="2800" dirty="0"/>
                        <a:t>8</a:t>
                      </a:r>
                    </a:p>
                  </a:txBody>
                  <a:tcPr>
                    <a:solidFill>
                      <a:schemeClr val="accent3"/>
                    </a:solidFill>
                  </a:tcPr>
                </a:tc>
                <a:tc>
                  <a:txBody>
                    <a:bodyPr/>
                    <a:lstStyle/>
                    <a:p>
                      <a:r>
                        <a:rPr lang="en-US" sz="2800" dirty="0"/>
                        <a:t>9</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a</a:t>
                      </a:r>
                    </a:p>
                  </a:txBody>
                  <a:tcPr>
                    <a:solidFill>
                      <a:schemeClr val="accent6">
                        <a:lumMod val="20000"/>
                        <a:lumOff val="80000"/>
                      </a:schemeClr>
                    </a:solidFill>
                  </a:tcPr>
                </a:tc>
                <a:tc>
                  <a:txBody>
                    <a:bodyPr/>
                    <a:lstStyle/>
                    <a:p>
                      <a:r>
                        <a:rPr lang="en-US" sz="2800" dirty="0"/>
                        <a:t>b</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152051048"/>
                  </a:ext>
                </a:extLst>
              </a:tr>
              <a:tr h="370840">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072173997"/>
                  </a:ext>
                </a:extLst>
              </a:tr>
              <a:tr h="370840">
                <a:tc>
                  <a:txBody>
                    <a:bodyPr/>
                    <a:lstStyle/>
                    <a:p>
                      <a:endParaRPr lang="en-US" sz="280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238042986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tc>
                  <a:txBody>
                    <a:bodyPr/>
                    <a:lstStyle/>
                    <a:p>
                      <a:endParaRPr lang="en-US" sz="2800"/>
                    </a:p>
                  </a:txBody>
                  <a:tcPr/>
                </a:tc>
                <a:tc>
                  <a:txBody>
                    <a:bodyPr/>
                    <a:lstStyle/>
                    <a:p>
                      <a:endParaRPr lang="en-US" sz="2800"/>
                    </a:p>
                  </a:txBody>
                  <a:tcPr/>
                </a:tc>
                <a:extLst>
                  <a:ext uri="{0D108BD9-81ED-4DB2-BD59-A6C34878D82A}">
                    <a16:rowId xmlns:a16="http://schemas.microsoft.com/office/drawing/2014/main" val="3101229963"/>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dirty="0"/>
                    </a:p>
                  </a:txBody>
                  <a:tcPr>
                    <a:noFill/>
                  </a:tcPr>
                </a:tc>
                <a:tc>
                  <a:txBody>
                    <a:bodyPr/>
                    <a:lstStyle/>
                    <a:p>
                      <a:endParaRPr lang="en-US" sz="2800" dirty="0"/>
                    </a:p>
                  </a:txBody>
                  <a:tcPr/>
                </a:tc>
                <a:extLst>
                  <a:ext uri="{0D108BD9-81ED-4DB2-BD59-A6C34878D82A}">
                    <a16:rowId xmlns:a16="http://schemas.microsoft.com/office/drawing/2014/main" val="335600923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tc>
                  <a:txBody>
                    <a:bodyPr/>
                    <a:lstStyle/>
                    <a:p>
                      <a:endParaRPr lang="en-US" sz="2800"/>
                    </a:p>
                  </a:txBody>
                  <a:tcPr/>
                </a:tc>
                <a:extLst>
                  <a:ext uri="{0D108BD9-81ED-4DB2-BD59-A6C34878D82A}">
                    <a16:rowId xmlns:a16="http://schemas.microsoft.com/office/drawing/2014/main" val="1594166865"/>
                  </a:ext>
                </a:extLst>
              </a:tr>
              <a:tr h="370840">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a:p>
                  </a:txBody>
                  <a:tcPr/>
                </a:tc>
                <a:tc>
                  <a:txBody>
                    <a:bodyPr/>
                    <a:lstStyle/>
                    <a:p>
                      <a:endParaRPr lang="en-US" sz="2800" dirty="0"/>
                    </a:p>
                  </a:txBody>
                  <a:tcPr/>
                </a:tc>
                <a:tc>
                  <a:txBody>
                    <a:bodyPr/>
                    <a:lstStyle/>
                    <a:p>
                      <a:endParaRPr lang="en-US" sz="2800"/>
                    </a:p>
                  </a:txBody>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a</a:t>
                      </a:r>
                    </a:p>
                  </a:txBody>
                  <a:tcPr>
                    <a:solidFill>
                      <a:schemeClr val="accent6">
                        <a:lumMod val="60000"/>
                        <a:lumOff val="40000"/>
                      </a:schemeClr>
                    </a:solidFill>
                  </a:tcPr>
                </a:tc>
                <a:tc>
                  <a:txBody>
                    <a:bodyPr/>
                    <a:lstStyle/>
                    <a:p>
                      <a:r>
                        <a:rPr lang="en-US" sz="2800" dirty="0"/>
                        <a:t>c</a:t>
                      </a:r>
                    </a:p>
                  </a:txBody>
                  <a:tcPr>
                    <a:solidFill>
                      <a:srgbClr val="FF0000"/>
                    </a:solidFill>
                  </a:tcPr>
                </a:tc>
                <a:extLst>
                  <a:ext uri="{0D108BD9-81ED-4DB2-BD59-A6C34878D82A}">
                    <a16:rowId xmlns:a16="http://schemas.microsoft.com/office/drawing/2014/main" val="774881045"/>
                  </a:ext>
                </a:extLst>
              </a:tr>
            </a:tbl>
          </a:graphicData>
        </a:graphic>
      </p:graphicFrame>
    </p:spTree>
    <p:extLst>
      <p:ext uri="{BB962C8B-B14F-4D97-AF65-F5344CB8AC3E}">
        <p14:creationId xmlns:p14="http://schemas.microsoft.com/office/powerpoint/2010/main" val="417452723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2500" y="-12700"/>
            <a:ext cx="11099800" cy="2159000"/>
          </a:xfrm>
        </p:spPr>
        <p:txBody>
          <a:bodyPr/>
          <a:lstStyle/>
          <a:p>
            <a:r>
              <a:rPr lang="en-US" dirty="0"/>
              <a:t>Can We Do Better?</a:t>
            </a:r>
          </a:p>
        </p:txBody>
      </p:sp>
      <p:sp>
        <p:nvSpPr>
          <p:cNvPr id="3" name="Text Placeholder 2"/>
          <p:cNvSpPr>
            <a:spLocks noGrp="1"/>
          </p:cNvSpPr>
          <p:nvPr>
            <p:ph type="body" idx="1"/>
          </p:nvPr>
        </p:nvSpPr>
        <p:spPr>
          <a:xfrm>
            <a:off x="261257" y="2258008"/>
            <a:ext cx="12531012" cy="2435290"/>
          </a:xfrm>
        </p:spPr>
        <p:txBody>
          <a:bodyPr>
            <a:normAutofit fontScale="77500" lnSpcReduction="20000"/>
          </a:bodyPr>
          <a:lstStyle/>
          <a:p>
            <a:pPr>
              <a:spcBef>
                <a:spcPts val="2400"/>
              </a:spcBef>
            </a:pPr>
            <a:r>
              <a:rPr lang="en-US" dirty="0"/>
              <a:t>text=“</a:t>
            </a:r>
            <a:r>
              <a:rPr lang="en-US" i="1" dirty="0" err="1"/>
              <a:t>aaazaaaaca</a:t>
            </a:r>
            <a:r>
              <a:rPr lang="en-US" dirty="0"/>
              <a:t>”, target=“</a:t>
            </a:r>
            <a:r>
              <a:rPr lang="en-US" i="1" dirty="0" err="1"/>
              <a:t>aaac</a:t>
            </a:r>
            <a:r>
              <a:rPr lang="en-US" dirty="0"/>
              <a:t>”, N=10, M=4</a:t>
            </a:r>
          </a:p>
          <a:p>
            <a:pPr>
              <a:spcBef>
                <a:spcPts val="2400"/>
              </a:spcBef>
            </a:pPr>
            <a:r>
              <a:rPr lang="en-US" dirty="0"/>
              <a:t>When we see the char “z” which is not in the target, there is no point in looking at starting positions i+1 before it, as impossible for them to be correct (as they would contain “z”)</a:t>
            </a:r>
          </a:p>
          <a:p>
            <a:pPr>
              <a:spcBef>
                <a:spcPts val="2400"/>
              </a:spcBef>
            </a:pPr>
            <a:r>
              <a:rPr lang="en-US" dirty="0"/>
              <a:t>Could just jump over at the position after “z” (</a:t>
            </a:r>
            <a:r>
              <a:rPr lang="en-US" dirty="0" err="1"/>
              <a:t>i</a:t>
            </a:r>
            <a:r>
              <a:rPr lang="en-US" dirty="0"/>
              <a:t>=4 in this case)</a:t>
            </a:r>
          </a:p>
        </p:txBody>
      </p:sp>
      <p:graphicFrame>
        <p:nvGraphicFramePr>
          <p:cNvPr id="4" name="Table 3"/>
          <p:cNvGraphicFramePr>
            <a:graphicFrameLocks noGrp="1"/>
          </p:cNvGraphicFramePr>
          <p:nvPr>
            <p:extLst>
              <p:ext uri="{D42A27DB-BD31-4B8C-83A1-F6EECF244321}">
                <p14:modId xmlns:p14="http://schemas.microsoft.com/office/powerpoint/2010/main" val="1223231177"/>
              </p:ext>
            </p:extLst>
          </p:nvPr>
        </p:nvGraphicFramePr>
        <p:xfrm>
          <a:off x="2945190" y="4986435"/>
          <a:ext cx="7114420" cy="463296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gridCol w="711442">
                  <a:extLst>
                    <a:ext uri="{9D8B030D-6E8A-4147-A177-3AD203B41FA5}">
                      <a16:colId xmlns:a16="http://schemas.microsoft.com/office/drawing/2014/main" val="3348706469"/>
                    </a:ext>
                  </a:extLst>
                </a:gridCol>
                <a:gridCol w="711442">
                  <a:extLst>
                    <a:ext uri="{9D8B030D-6E8A-4147-A177-3AD203B41FA5}">
                      <a16:colId xmlns:a16="http://schemas.microsoft.com/office/drawing/2014/main" val="945431576"/>
                    </a:ext>
                  </a:extLst>
                </a:gridCol>
              </a:tblGrid>
              <a:tr h="370840">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tc>
                  <a:txBody>
                    <a:bodyPr/>
                    <a:lstStyle/>
                    <a:p>
                      <a:r>
                        <a:rPr lang="en-US" sz="3200" dirty="0"/>
                        <a:t>8</a:t>
                      </a:r>
                    </a:p>
                  </a:txBody>
                  <a:tcPr>
                    <a:solidFill>
                      <a:schemeClr val="accent3"/>
                    </a:solidFill>
                  </a:tcPr>
                </a:tc>
                <a:tc>
                  <a:txBody>
                    <a:bodyPr/>
                    <a:lstStyle/>
                    <a:p>
                      <a:r>
                        <a:rPr lang="en-US" sz="3200" dirty="0"/>
                        <a:t>9</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z</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52051048"/>
                  </a:ext>
                </a:extLst>
              </a:tr>
              <a:tr h="370840">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088153612"/>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221968316"/>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solidFill>
                      <a:srgbClr val="FF00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680407304"/>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1764813534"/>
                  </a:ext>
                </a:extLst>
              </a:tr>
              <a:tr h="370840">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dirty="0"/>
                    </a:p>
                  </a:txBody>
                  <a:tcPr>
                    <a:noFill/>
                  </a:tcPr>
                </a:tc>
                <a:tc>
                  <a:txBody>
                    <a:bodyPr/>
                    <a:lstStyle/>
                    <a:p>
                      <a:endParaRPr lang="en-US" sz="3200"/>
                    </a:p>
                  </a:txBody>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chemeClr val="accent6">
                        <a:lumMod val="60000"/>
                        <a:lumOff val="40000"/>
                      </a:schemeClr>
                    </a:solidFill>
                  </a:tcPr>
                </a:tc>
                <a:tc>
                  <a:txBody>
                    <a:bodyPr/>
                    <a:lstStyle/>
                    <a:p>
                      <a:endParaRPr lang="en-US" sz="3200" dirty="0"/>
                    </a:p>
                  </a:txBody>
                  <a:tcPr/>
                </a:tc>
                <a:extLst>
                  <a:ext uri="{0D108BD9-81ED-4DB2-BD59-A6C34878D82A}">
                    <a16:rowId xmlns:a16="http://schemas.microsoft.com/office/drawing/2014/main" val="491582516"/>
                  </a:ext>
                </a:extLst>
              </a:tr>
            </a:tbl>
          </a:graphicData>
        </a:graphic>
      </p:graphicFrame>
    </p:spTree>
    <p:extLst>
      <p:ext uri="{BB962C8B-B14F-4D97-AF65-F5344CB8AC3E}">
        <p14:creationId xmlns:p14="http://schemas.microsoft.com/office/powerpoint/2010/main" val="73833651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Partial Match</a:t>
            </a:r>
          </a:p>
        </p:txBody>
      </p:sp>
      <p:sp>
        <p:nvSpPr>
          <p:cNvPr id="3" name="Text Placeholder 2"/>
          <p:cNvSpPr>
            <a:spLocks noGrp="1"/>
          </p:cNvSpPr>
          <p:nvPr>
            <p:ph type="body" idx="1"/>
          </p:nvPr>
        </p:nvSpPr>
        <p:spPr>
          <a:xfrm>
            <a:off x="346325" y="2133942"/>
            <a:ext cx="12447037" cy="4254501"/>
          </a:xfrm>
        </p:spPr>
        <p:txBody>
          <a:bodyPr>
            <a:normAutofit fontScale="77500" lnSpcReduction="20000"/>
          </a:bodyPr>
          <a:lstStyle/>
          <a:p>
            <a:pPr>
              <a:spcBef>
                <a:spcPts val="2400"/>
              </a:spcBef>
            </a:pPr>
            <a:r>
              <a:rPr lang="en-US" dirty="0"/>
              <a:t>text=“</a:t>
            </a:r>
            <a:r>
              <a:rPr lang="en-US" i="1" dirty="0" err="1"/>
              <a:t>ababacaa</a:t>
            </a:r>
            <a:r>
              <a:rPr lang="en-US" dirty="0"/>
              <a:t>”, target=“</a:t>
            </a:r>
            <a:r>
              <a:rPr lang="en-US" i="1" dirty="0" err="1"/>
              <a:t>abac</a:t>
            </a:r>
            <a:r>
              <a:rPr lang="en-US" dirty="0"/>
              <a:t>”, N=8, M=4</a:t>
            </a:r>
          </a:p>
          <a:p>
            <a:pPr>
              <a:spcBef>
                <a:spcPts val="2400"/>
              </a:spcBef>
            </a:pPr>
            <a:r>
              <a:rPr lang="en-US" dirty="0"/>
              <a:t>For </a:t>
            </a:r>
            <a:r>
              <a:rPr lang="en-US" dirty="0" err="1"/>
              <a:t>i</a:t>
            </a:r>
            <a:r>
              <a:rPr lang="en-US" dirty="0"/>
              <a:t>=0, we have mismatch at position 3</a:t>
            </a:r>
          </a:p>
          <a:p>
            <a:pPr>
              <a:spcBef>
                <a:spcPts val="2400"/>
              </a:spcBef>
            </a:pPr>
            <a:r>
              <a:rPr lang="en-US" dirty="0"/>
              <a:t>But we can skip </a:t>
            </a:r>
            <a:r>
              <a:rPr lang="en-US" dirty="0" err="1"/>
              <a:t>i</a:t>
            </a:r>
            <a:r>
              <a:rPr lang="en-US" dirty="0"/>
              <a:t>=1, and go to </a:t>
            </a:r>
            <a:r>
              <a:rPr lang="en-US" dirty="0" err="1"/>
              <a:t>i</a:t>
            </a:r>
            <a:r>
              <a:rPr lang="en-US" dirty="0"/>
              <a:t>=2</a:t>
            </a:r>
          </a:p>
          <a:p>
            <a:pPr>
              <a:spcBef>
                <a:spcPts val="2400"/>
              </a:spcBef>
            </a:pPr>
            <a:r>
              <a:rPr lang="en-US" dirty="0"/>
              <a:t>If we had a match for target[1]=b at </a:t>
            </a:r>
            <a:r>
              <a:rPr lang="en-US" dirty="0" err="1"/>
              <a:t>i</a:t>
            </a:r>
            <a:r>
              <a:rPr lang="en-US" dirty="0"/>
              <a:t>=0, then </a:t>
            </a:r>
            <a:r>
              <a:rPr lang="en-US" b="1" dirty="0"/>
              <a:t>FOR SURE </a:t>
            </a:r>
            <a:r>
              <a:rPr lang="en-US" dirty="0"/>
              <a:t>we cannot have a match for target[0] at i+1, as we expect [0]=a, whereas we know that it is b </a:t>
            </a:r>
          </a:p>
          <a:p>
            <a:pPr>
              <a:spcBef>
                <a:spcPts val="2400"/>
              </a:spcBef>
            </a:pPr>
            <a:r>
              <a:rPr lang="en-US" dirty="0"/>
              <a:t>Even if we have mismatch, </a:t>
            </a:r>
            <a:r>
              <a:rPr lang="en-US" dirty="0" err="1"/>
              <a:t>ie</a:t>
            </a:r>
            <a:r>
              <a:rPr lang="en-US" dirty="0"/>
              <a:t> b!=target[3], then </a:t>
            </a:r>
            <a:r>
              <a:rPr lang="en-US" b="1" dirty="0"/>
              <a:t>FOR SURE </a:t>
            </a:r>
            <a:r>
              <a:rPr lang="en-US" dirty="0"/>
              <a:t>we know that text[2] and text[3] would be the beginning (“ab”) of a match starting at </a:t>
            </a:r>
            <a:r>
              <a:rPr lang="en-US" dirty="0" err="1"/>
              <a:t>i</a:t>
            </a:r>
            <a:r>
              <a:rPr lang="en-US" dirty="0"/>
              <a:t>=2 </a:t>
            </a:r>
          </a:p>
        </p:txBody>
      </p:sp>
      <p:graphicFrame>
        <p:nvGraphicFramePr>
          <p:cNvPr id="4" name="Table 3"/>
          <p:cNvGraphicFramePr>
            <a:graphicFrameLocks noGrp="1"/>
          </p:cNvGraphicFramePr>
          <p:nvPr>
            <p:extLst>
              <p:ext uri="{D42A27DB-BD31-4B8C-83A1-F6EECF244321}">
                <p14:modId xmlns:p14="http://schemas.microsoft.com/office/powerpoint/2010/main" val="2764584973"/>
              </p:ext>
            </p:extLst>
          </p:nvPr>
        </p:nvGraphicFramePr>
        <p:xfrm>
          <a:off x="3656632" y="6712598"/>
          <a:ext cx="5691536" cy="2895600"/>
        </p:xfrm>
        <a:graphic>
          <a:graphicData uri="http://schemas.openxmlformats.org/drawingml/2006/table">
            <a:tbl>
              <a:tblPr firstRow="1" bandRow="1">
                <a:tableStyleId>{5940675A-B579-460E-94D1-54222C63F5DA}</a:tableStyleId>
              </a:tblPr>
              <a:tblGrid>
                <a:gridCol w="711442">
                  <a:extLst>
                    <a:ext uri="{9D8B030D-6E8A-4147-A177-3AD203B41FA5}">
                      <a16:colId xmlns:a16="http://schemas.microsoft.com/office/drawing/2014/main" val="3291294330"/>
                    </a:ext>
                  </a:extLst>
                </a:gridCol>
                <a:gridCol w="711442">
                  <a:extLst>
                    <a:ext uri="{9D8B030D-6E8A-4147-A177-3AD203B41FA5}">
                      <a16:colId xmlns:a16="http://schemas.microsoft.com/office/drawing/2014/main" val="2449873047"/>
                    </a:ext>
                  </a:extLst>
                </a:gridCol>
                <a:gridCol w="711442">
                  <a:extLst>
                    <a:ext uri="{9D8B030D-6E8A-4147-A177-3AD203B41FA5}">
                      <a16:colId xmlns:a16="http://schemas.microsoft.com/office/drawing/2014/main" val="1342379395"/>
                    </a:ext>
                  </a:extLst>
                </a:gridCol>
                <a:gridCol w="711442">
                  <a:extLst>
                    <a:ext uri="{9D8B030D-6E8A-4147-A177-3AD203B41FA5}">
                      <a16:colId xmlns:a16="http://schemas.microsoft.com/office/drawing/2014/main" val="2235243793"/>
                    </a:ext>
                  </a:extLst>
                </a:gridCol>
                <a:gridCol w="711442">
                  <a:extLst>
                    <a:ext uri="{9D8B030D-6E8A-4147-A177-3AD203B41FA5}">
                      <a16:colId xmlns:a16="http://schemas.microsoft.com/office/drawing/2014/main" val="2346815053"/>
                    </a:ext>
                  </a:extLst>
                </a:gridCol>
                <a:gridCol w="711442">
                  <a:extLst>
                    <a:ext uri="{9D8B030D-6E8A-4147-A177-3AD203B41FA5}">
                      <a16:colId xmlns:a16="http://schemas.microsoft.com/office/drawing/2014/main" val="1937363244"/>
                    </a:ext>
                  </a:extLst>
                </a:gridCol>
                <a:gridCol w="711442">
                  <a:extLst>
                    <a:ext uri="{9D8B030D-6E8A-4147-A177-3AD203B41FA5}">
                      <a16:colId xmlns:a16="http://schemas.microsoft.com/office/drawing/2014/main" val="2131676106"/>
                    </a:ext>
                  </a:extLst>
                </a:gridCol>
                <a:gridCol w="711442">
                  <a:extLst>
                    <a:ext uri="{9D8B030D-6E8A-4147-A177-3AD203B41FA5}">
                      <a16:colId xmlns:a16="http://schemas.microsoft.com/office/drawing/2014/main" val="2820348441"/>
                    </a:ext>
                  </a:extLst>
                </a:gridCol>
              </a:tblGrid>
              <a:tr h="370840">
                <a:tc>
                  <a:txBody>
                    <a:bodyPr/>
                    <a:lstStyle/>
                    <a:p>
                      <a:r>
                        <a:rPr lang="en-US" sz="3200" dirty="0"/>
                        <a:t>0</a:t>
                      </a:r>
                    </a:p>
                  </a:txBody>
                  <a:tcPr>
                    <a:solidFill>
                      <a:schemeClr val="accent3"/>
                    </a:solidFill>
                  </a:tcPr>
                </a:tc>
                <a:tc>
                  <a:txBody>
                    <a:bodyPr/>
                    <a:lstStyle/>
                    <a:p>
                      <a:r>
                        <a:rPr lang="en-US" sz="3200" dirty="0"/>
                        <a:t>1</a:t>
                      </a:r>
                    </a:p>
                  </a:txBody>
                  <a:tcPr>
                    <a:solidFill>
                      <a:schemeClr val="accent3"/>
                    </a:solidFill>
                  </a:tcPr>
                </a:tc>
                <a:tc>
                  <a:txBody>
                    <a:bodyPr/>
                    <a:lstStyle/>
                    <a:p>
                      <a:r>
                        <a:rPr lang="en-US" sz="3200" dirty="0"/>
                        <a:t>2</a:t>
                      </a:r>
                    </a:p>
                  </a:txBody>
                  <a:tcPr>
                    <a:solidFill>
                      <a:schemeClr val="accent3"/>
                    </a:solidFill>
                  </a:tcPr>
                </a:tc>
                <a:tc>
                  <a:txBody>
                    <a:bodyPr/>
                    <a:lstStyle/>
                    <a:p>
                      <a:r>
                        <a:rPr lang="en-US" sz="3200" dirty="0"/>
                        <a:t>3</a:t>
                      </a:r>
                    </a:p>
                  </a:txBody>
                  <a:tcPr>
                    <a:solidFill>
                      <a:schemeClr val="accent3"/>
                    </a:solidFill>
                  </a:tcPr>
                </a:tc>
                <a:tc>
                  <a:txBody>
                    <a:bodyPr/>
                    <a:lstStyle/>
                    <a:p>
                      <a:r>
                        <a:rPr lang="en-US" sz="3200" dirty="0"/>
                        <a:t>4</a:t>
                      </a:r>
                    </a:p>
                  </a:txBody>
                  <a:tcPr>
                    <a:solidFill>
                      <a:schemeClr val="accent3"/>
                    </a:solidFill>
                  </a:tcPr>
                </a:tc>
                <a:tc>
                  <a:txBody>
                    <a:bodyPr/>
                    <a:lstStyle/>
                    <a:p>
                      <a:r>
                        <a:rPr lang="en-US" sz="3200" dirty="0"/>
                        <a:t>5</a:t>
                      </a:r>
                    </a:p>
                  </a:txBody>
                  <a:tcPr>
                    <a:solidFill>
                      <a:schemeClr val="accent3"/>
                    </a:solidFill>
                  </a:tcPr>
                </a:tc>
                <a:tc>
                  <a:txBody>
                    <a:bodyPr/>
                    <a:lstStyle/>
                    <a:p>
                      <a:r>
                        <a:rPr lang="en-US" sz="3200" dirty="0"/>
                        <a:t>6</a:t>
                      </a:r>
                    </a:p>
                  </a:txBody>
                  <a:tcPr>
                    <a:solidFill>
                      <a:schemeClr val="accent3"/>
                    </a:solidFill>
                  </a:tcPr>
                </a:tc>
                <a:tc>
                  <a:txBody>
                    <a:bodyPr/>
                    <a:lstStyle/>
                    <a:p>
                      <a:r>
                        <a:rPr lang="en-US" sz="3200" dirty="0"/>
                        <a:t>7</a:t>
                      </a:r>
                    </a:p>
                  </a:txBody>
                  <a:tcPr>
                    <a:solidFill>
                      <a:schemeClr val="accent3"/>
                    </a:solidFill>
                  </a:tcPr>
                </a:tc>
                <a:extLst>
                  <a:ext uri="{0D108BD9-81ED-4DB2-BD59-A6C34878D82A}">
                    <a16:rowId xmlns:a16="http://schemas.microsoft.com/office/drawing/2014/main" val="1729245899"/>
                  </a:ext>
                </a:extLst>
              </a:tr>
              <a:tr h="370840">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b</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c</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tc>
                  <a:txBody>
                    <a:bodyPr/>
                    <a:lstStyle/>
                    <a:p>
                      <a:r>
                        <a:rPr lang="en-US" sz="3200" dirty="0"/>
                        <a:t>a</a:t>
                      </a:r>
                    </a:p>
                  </a:txBody>
                  <a:tcPr>
                    <a:solidFill>
                      <a:schemeClr val="accent6">
                        <a:lumMod val="20000"/>
                        <a:lumOff val="80000"/>
                      </a:schemeClr>
                    </a:solidFill>
                  </a:tcPr>
                </a:tc>
                <a:extLst>
                  <a:ext uri="{0D108BD9-81ED-4DB2-BD59-A6C34878D82A}">
                    <a16:rowId xmlns:a16="http://schemas.microsoft.com/office/drawing/2014/main" val="1962690294"/>
                  </a:ext>
                </a:extLst>
              </a:tr>
              <a:tr h="370840">
                <a:tc>
                  <a:txBody>
                    <a:bodyPr/>
                    <a:lstStyle/>
                    <a:p>
                      <a:r>
                        <a:rPr lang="en-US" sz="3200" dirty="0"/>
                        <a:t>a</a:t>
                      </a:r>
                    </a:p>
                  </a:txBody>
                  <a:tcPr>
                    <a:solidFill>
                      <a:schemeClr val="accent6">
                        <a:lumMod val="60000"/>
                        <a:lumOff val="40000"/>
                      </a:schemeClr>
                    </a:solidFill>
                  </a:tcPr>
                </a:tc>
                <a:tc>
                  <a:txBody>
                    <a:bodyPr/>
                    <a:lstStyle/>
                    <a:p>
                      <a:r>
                        <a:rPr lang="en-US" sz="3200" dirty="0"/>
                        <a:t>b</a:t>
                      </a:r>
                    </a:p>
                  </a:txBody>
                  <a:tcPr>
                    <a:solidFill>
                      <a:schemeClr val="accent6">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rgbClr val="FF0000"/>
                    </a:solidFill>
                  </a:tcPr>
                </a:tc>
                <a:tc>
                  <a:txBody>
                    <a:bodyPr/>
                    <a:lstStyle/>
                    <a:p>
                      <a:endParaRPr lang="en-US" sz="3200" dirty="0"/>
                    </a:p>
                  </a:txBody>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2152051048"/>
                  </a:ext>
                </a:extLst>
              </a:tr>
              <a:tr h="370840">
                <a:tc>
                  <a:txBody>
                    <a:bodyPr/>
                    <a:lstStyle/>
                    <a:p>
                      <a:endParaRPr lang="en-US" sz="3200" dirty="0"/>
                    </a:p>
                  </a:txBody>
                  <a:tcPr>
                    <a:no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dirty="0"/>
                    </a:p>
                  </a:txBody>
                  <a:tcPr>
                    <a:solidFill>
                      <a:srgbClr val="FFFF00"/>
                    </a:solidFill>
                  </a:tcPr>
                </a:tc>
                <a:tc>
                  <a:txBody>
                    <a:bodyPr/>
                    <a:lstStyle/>
                    <a:p>
                      <a:endParaRPr lang="en-US" sz="3200"/>
                    </a:p>
                  </a:txBody>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4211926999"/>
                  </a:ext>
                </a:extLst>
              </a:tr>
              <a:tr h="370840">
                <a:tc>
                  <a:txBody>
                    <a:bodyPr/>
                    <a:lstStyle/>
                    <a:p>
                      <a:endParaRPr lang="en-US" sz="3200" dirty="0"/>
                    </a:p>
                  </a:txBody>
                  <a:tcPr>
                    <a:noFill/>
                  </a:tcPr>
                </a:tc>
                <a:tc>
                  <a:txBody>
                    <a:bodyPr/>
                    <a:lstStyle/>
                    <a:p>
                      <a:endParaRPr lang="en-US" sz="3200" dirty="0"/>
                    </a:p>
                  </a:txBody>
                  <a:tcPr>
                    <a:noFill/>
                  </a:tcPr>
                </a:tc>
                <a:tc>
                  <a:txBody>
                    <a:bodyPr/>
                    <a:lstStyle/>
                    <a:p>
                      <a:r>
                        <a:rPr lang="en-US" sz="3200" dirty="0"/>
                        <a:t>a</a:t>
                      </a:r>
                    </a:p>
                  </a:txBody>
                  <a:tcPr>
                    <a:solidFill>
                      <a:schemeClr val="tx2">
                        <a:lumMod val="60000"/>
                        <a:lumOff val="40000"/>
                      </a:schemeClr>
                    </a:solidFill>
                  </a:tcPr>
                </a:tc>
                <a:tc>
                  <a:txBody>
                    <a:bodyPr/>
                    <a:lstStyle/>
                    <a:p>
                      <a:r>
                        <a:rPr lang="en-US" sz="3200" dirty="0"/>
                        <a:t>b</a:t>
                      </a:r>
                    </a:p>
                  </a:txBody>
                  <a:tcPr>
                    <a:solidFill>
                      <a:schemeClr val="tx2">
                        <a:lumMod val="60000"/>
                        <a:lumOff val="40000"/>
                      </a:schemeClr>
                    </a:solidFill>
                  </a:tcPr>
                </a:tc>
                <a:tc>
                  <a:txBody>
                    <a:bodyPr/>
                    <a:lstStyle/>
                    <a:p>
                      <a:r>
                        <a:rPr lang="en-US" sz="3200" dirty="0"/>
                        <a:t>a</a:t>
                      </a:r>
                    </a:p>
                  </a:txBody>
                  <a:tcPr>
                    <a:solidFill>
                      <a:schemeClr val="accent6">
                        <a:lumMod val="60000"/>
                        <a:lumOff val="40000"/>
                      </a:schemeClr>
                    </a:solidFill>
                  </a:tcPr>
                </a:tc>
                <a:tc>
                  <a:txBody>
                    <a:bodyPr/>
                    <a:lstStyle/>
                    <a:p>
                      <a:r>
                        <a:rPr lang="en-US" sz="3200" dirty="0"/>
                        <a:t>c</a:t>
                      </a:r>
                    </a:p>
                  </a:txBody>
                  <a:tcPr>
                    <a:solidFill>
                      <a:schemeClr val="accent6">
                        <a:lumMod val="60000"/>
                        <a:lumOff val="40000"/>
                      </a:schemeClr>
                    </a:solidFill>
                  </a:tcPr>
                </a:tc>
                <a:tc>
                  <a:txBody>
                    <a:bodyPr/>
                    <a:lstStyle/>
                    <a:p>
                      <a:endParaRPr lang="en-US" sz="3200"/>
                    </a:p>
                  </a:txBody>
                  <a:tcPr/>
                </a:tc>
                <a:tc>
                  <a:txBody>
                    <a:bodyPr/>
                    <a:lstStyle/>
                    <a:p>
                      <a:endParaRPr lang="en-US" sz="3200" dirty="0"/>
                    </a:p>
                  </a:txBody>
                  <a:tcPr/>
                </a:tc>
                <a:extLst>
                  <a:ext uri="{0D108BD9-81ED-4DB2-BD59-A6C34878D82A}">
                    <a16:rowId xmlns:a16="http://schemas.microsoft.com/office/drawing/2014/main" val="3068662890"/>
                  </a:ext>
                </a:extLst>
              </a:tr>
            </a:tbl>
          </a:graphicData>
        </a:graphic>
      </p:graphicFrame>
    </p:spTree>
    <p:extLst>
      <p:ext uri="{BB962C8B-B14F-4D97-AF65-F5344CB8AC3E}">
        <p14:creationId xmlns:p14="http://schemas.microsoft.com/office/powerpoint/2010/main" val="4051697901"/>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7216</TotalTime>
  <Words>3777</Words>
  <Application>Microsoft Macintosh PowerPoint</Application>
  <PresentationFormat>Custom</PresentationFormat>
  <Paragraphs>879</Paragraphs>
  <Slides>49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49</vt:i4>
      </vt:variant>
    </vt:vector>
  </HeadingPairs>
  <TitlesOfParts>
    <vt:vector size="53" baseType="lpstr">
      <vt:lpstr>Arial</vt:lpstr>
      <vt:lpstr>Helvetica Light</vt:lpstr>
      <vt:lpstr>Helvetica Neue</vt:lpstr>
      <vt:lpstr>White</vt:lpstr>
      <vt:lpstr>PG4200: Algorithms And Data Structures  Lesson 10:  Text Search and  Regular Expressions</vt:lpstr>
      <vt:lpstr>Text Search</vt:lpstr>
      <vt:lpstr>Search Words in Text</vt:lpstr>
      <vt:lpstr>Definitions</vt:lpstr>
      <vt:lpstr>Brute Force</vt:lpstr>
      <vt:lpstr>Searching For “Nemo” (case-insensitive)</vt:lpstr>
      <vt:lpstr>Worst Case</vt:lpstr>
      <vt:lpstr>Can We Do Better?</vt:lpstr>
      <vt:lpstr>Partial Match</vt:lpstr>
      <vt:lpstr>Knut-Morris-Pratt Algorithm</vt:lpstr>
      <vt:lpstr>KMP Example</vt:lpstr>
      <vt:lpstr>Deterministic Finite-State Automaton (DFA)</vt:lpstr>
      <vt:lpstr>DFA: Matrix Representation</vt:lpstr>
      <vt:lpstr>Building The Matrix</vt:lpstr>
      <vt:lpstr>Second Step</vt:lpstr>
      <vt:lpstr>Second Step, Cont. 1</vt:lpstr>
      <vt:lpstr>Second Step, Cont. 2</vt:lpstr>
      <vt:lpstr>Third Step</vt:lpstr>
      <vt:lpstr>Fourth Step</vt:lpstr>
      <vt:lpstr>Cost</vt:lpstr>
      <vt:lpstr>Regular Expressions</vt:lpstr>
      <vt:lpstr>Regex ?</vt:lpstr>
      <vt:lpstr>Regular Expression</vt:lpstr>
      <vt:lpstr>Constraints</vt:lpstr>
      <vt:lpstr>Definition, Regex is either:</vt:lpstr>
      <vt:lpstr>Matching Characters</vt:lpstr>
      <vt:lpstr>(), | and *</vt:lpstr>
      <vt:lpstr>Shortcuts</vt:lpstr>
      <vt:lpstr>Example: Telephone Number</vt:lpstr>
      <vt:lpstr>Regex for Telephone Number</vt:lpstr>
      <vt:lpstr>First time you see a regex…</vt:lpstr>
      <vt:lpstr>PowerPoint Presentation</vt:lpstr>
      <vt:lpstr>PowerPoint Presentation</vt:lpstr>
      <vt:lpstr>Limitations of Regex</vt:lpstr>
      <vt:lpstr>PowerPoint Presentation</vt:lpstr>
      <vt:lpstr>Building A Regex</vt:lpstr>
      <vt:lpstr>Example</vt:lpstr>
      <vt:lpstr>PowerPoint Presentation</vt:lpstr>
      <vt:lpstr>First Step When Matching</vt:lpstr>
      <vt:lpstr>Matching “aaz”</vt:lpstr>
      <vt:lpstr>Matching “aaz”</vt:lpstr>
      <vt:lpstr>Matching “bk”</vt:lpstr>
      <vt:lpstr>Matching “bk”</vt:lpstr>
      <vt:lpstr>Implementation Phases</vt:lpstr>
      <vt:lpstr>PowerPoint Presentation</vt:lpstr>
      <vt:lpstr>PowerPoint Presentation</vt:lpstr>
      <vt:lpstr>PowerPoint Presentation</vt:lpstr>
      <vt:lpstr>Traversing The Graph</vt:lpstr>
      <vt:lpstr>Homework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PG5100 Enterprise Programmering 1</dc:title>
  <dc:creator>arcur</dc:creator>
  <cp:lastModifiedBy>Bogdan Marculescu</cp:lastModifiedBy>
  <cp:revision>565</cp:revision>
  <cp:lastPrinted>2021-10-28T12:30:09Z</cp:lastPrinted>
  <dcterms:modified xsi:type="dcterms:W3CDTF">2021-10-29T11:12:07Z</dcterms:modified>
</cp:coreProperties>
</file>